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media/image7.jpeg" ContentType="image/jpeg"/>
  <Override PartName="/ppt/media/image1.png" ContentType="image/png"/>
  <Override PartName="/ppt/media/image2.png" ContentType="image/png"/>
  <Override PartName="/ppt/media/image4.jpeg" ContentType="image/jpeg"/>
  <Override PartName="/ppt/media/image3.jpeg" ContentType="image/jpeg"/>
  <Override PartName="/ppt/media/image5.jpeg" ContentType="image/jpeg"/>
  <Override PartName="/ppt/media/image6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subTitle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subTitle"/>
          </p:nvPr>
        </p:nvSpPr>
        <p:spPr>
          <a:xfrm>
            <a:off x="1435680" y="274680"/>
            <a:ext cx="7497720" cy="52977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74977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1435680" y="3955320"/>
            <a:ext cx="74977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3970800" y="14479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body"/>
          </p:nvPr>
        </p:nvSpPr>
        <p:spPr>
          <a:xfrm>
            <a:off x="6506280" y="14479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1435680" y="39553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6" name="PlaceHolder 6"/>
          <p:cNvSpPr>
            <a:spLocks noGrp="1"/>
          </p:cNvSpPr>
          <p:nvPr>
            <p:ph type="body"/>
          </p:nvPr>
        </p:nvSpPr>
        <p:spPr>
          <a:xfrm>
            <a:off x="3970800" y="39553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7" name="PlaceHolder 7"/>
          <p:cNvSpPr>
            <a:spLocks noGrp="1"/>
          </p:cNvSpPr>
          <p:nvPr>
            <p:ph type="body"/>
          </p:nvPr>
        </p:nvSpPr>
        <p:spPr>
          <a:xfrm>
            <a:off x="6506280" y="39553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subTitle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subTitle"/>
          </p:nvPr>
        </p:nvSpPr>
        <p:spPr>
          <a:xfrm>
            <a:off x="1435680" y="274680"/>
            <a:ext cx="7497720" cy="52977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74977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 type="body"/>
          </p:nvPr>
        </p:nvSpPr>
        <p:spPr>
          <a:xfrm>
            <a:off x="1435680" y="3955320"/>
            <a:ext cx="74977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3970800" y="14479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6506280" y="14479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1" name="PlaceHolder 5"/>
          <p:cNvSpPr>
            <a:spLocks noGrp="1"/>
          </p:cNvSpPr>
          <p:nvPr>
            <p:ph type="body"/>
          </p:nvPr>
        </p:nvSpPr>
        <p:spPr>
          <a:xfrm>
            <a:off x="1435680" y="39553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2" name="PlaceHolder 6"/>
          <p:cNvSpPr>
            <a:spLocks noGrp="1"/>
          </p:cNvSpPr>
          <p:nvPr>
            <p:ph type="body"/>
          </p:nvPr>
        </p:nvSpPr>
        <p:spPr>
          <a:xfrm>
            <a:off x="3970800" y="39553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3" name="PlaceHolder 7"/>
          <p:cNvSpPr>
            <a:spLocks noGrp="1"/>
          </p:cNvSpPr>
          <p:nvPr>
            <p:ph type="body"/>
          </p:nvPr>
        </p:nvSpPr>
        <p:spPr>
          <a:xfrm>
            <a:off x="6506280" y="39553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240">
            <a:solidFill>
              <a:schemeClr val="bg2">
                <a:shade val="70000"/>
                <a:satMod val="200000"/>
              </a:schemeClr>
            </a:solidFill>
            <a:round/>
          </a:ln>
          <a:effectLst>
            <a:outerShdw blurRad="4000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" name="CustomShape 2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w="27360">
            <a:solidFill>
              <a:schemeClr val="bg2">
                <a:tint val="45000"/>
                <a:satMod val="325000"/>
              </a:schemeClr>
            </a:solidFill>
            <a:round/>
          </a:ln>
          <a:effectLst>
            <a:outerShdw algn="tl" blurRad="2540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" name="CustomShape 3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fefaf6"/>
              </a:gs>
              <a:gs pos="100000">
                <a:srgbClr val="eed18e"/>
              </a:gs>
            </a:gsLst>
            <a:path path="circle"/>
          </a:gradFill>
          <a:ln w="7200">
            <a:solidFill>
              <a:schemeClr val="bg2">
                <a:shade val="60000"/>
                <a:satMod val="220000"/>
              </a:schemeClr>
            </a:solidFill>
            <a:round/>
          </a:ln>
          <a:effectLst>
            <a:outerShdw algn="tl" blurRad="127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000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5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" name="PlaceHolder 6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  <a:ea typeface="Arial"/>
              </a:rPr>
              <a:t>Образец заголовка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" name="PlaceHolder 7"/>
          <p:cNvSpPr>
            <a:spLocks noGrp="1"/>
          </p:cNvSpPr>
          <p:nvPr>
            <p:ph type="dt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ftr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sldNum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9" name="CustomShape 10"/>
          <p:cNvSpPr/>
          <p:nvPr/>
        </p:nvSpPr>
        <p:spPr>
          <a:xfrm>
            <a:off x="921600" y="1413720"/>
            <a:ext cx="209880" cy="209880"/>
          </a:xfrm>
          <a:prstGeom prst="ellipse">
            <a:avLst/>
          </a:prstGeom>
          <a:gradFill rotWithShape="0">
            <a:gsLst>
              <a:gs pos="0">
                <a:srgbClr val="daf5fe"/>
              </a:gs>
              <a:gs pos="100000">
                <a:srgbClr val="00aad4"/>
              </a:gs>
            </a:gsLst>
            <a:path path="circle"/>
          </a:gradFill>
          <a:ln w="2160">
            <a:solidFill>
              <a:schemeClr val="accent1">
                <a:shade val="90000"/>
                <a:satMod val="110000"/>
                <a:alpha val="60000"/>
              </a:schemeClr>
            </a:solidFill>
            <a:round/>
          </a:ln>
          <a:effectLst>
            <a:outerShdw blurRad="40000" dir="5400000" dist="2016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0" name="CustomShape 11"/>
          <p:cNvSpPr/>
          <p:nvPr/>
        </p:nvSpPr>
        <p:spPr>
          <a:xfrm>
            <a:off x="1157040" y="1344960"/>
            <a:ext cx="63720" cy="63720"/>
          </a:xfrm>
          <a:prstGeom prst="ellipse">
            <a:avLst/>
          </a:prstGeom>
          <a:noFill/>
          <a:ln w="12600">
            <a:solidFill>
              <a:schemeClr val="accent1">
                <a:shade val="75000"/>
                <a:alpha val="60000"/>
              </a:schemeClr>
            </a:solidFill>
            <a:round/>
          </a:ln>
          <a:effectLst>
            <a:outerShdw blurRad="40000" dir="5400000" dist="2016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" name="PlaceHolder 1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Gill Sans MT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Gill Sans MT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CustomShape 1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240">
            <a:solidFill>
              <a:schemeClr val="bg2">
                <a:shade val="70000"/>
                <a:satMod val="200000"/>
              </a:schemeClr>
            </a:solidFill>
            <a:round/>
          </a:ln>
          <a:effectLst>
            <a:outerShdw blurRad="4000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9" name="CustomShape 2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w="27360">
            <a:solidFill>
              <a:schemeClr val="bg2">
                <a:tint val="45000"/>
                <a:satMod val="325000"/>
              </a:schemeClr>
            </a:solidFill>
            <a:round/>
          </a:ln>
          <a:effectLst>
            <a:outerShdw algn="tl" blurRad="2540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0" name="CustomShape 3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fefaf6"/>
              </a:gs>
              <a:gs pos="100000">
                <a:srgbClr val="eed18e"/>
              </a:gs>
            </a:gsLst>
            <a:path path="circle"/>
          </a:gradFill>
          <a:ln w="7200">
            <a:solidFill>
              <a:schemeClr val="bg2">
                <a:shade val="60000"/>
                <a:satMod val="220000"/>
              </a:schemeClr>
            </a:solidFill>
            <a:round/>
          </a:ln>
          <a:effectLst>
            <a:outerShdw algn="tl" blurRad="127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1" name="CustomShape 4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000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2" name="CustomShape 5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5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3" name="PlaceHolder 6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  <a:ea typeface="Arial"/>
              </a:rPr>
              <a:t>Образец заголовка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4" name="PlaceHolder 7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90000" rIns="90000" tIns="45000" bIns="45000">
            <a:noAutofit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  <a:ea typeface="Arial"/>
              </a:rPr>
              <a:t>Образец текста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lvl="1" marL="640080" indent="-237240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b="0" lang="ru-RU" sz="2800" spc="-1" strike="noStrike">
                <a:solidFill>
                  <a:srgbClr val="000000"/>
                </a:solidFill>
                <a:latin typeface="Gill Sans MT"/>
                <a:ea typeface="Arial"/>
              </a:rPr>
              <a:t>Второй уровень</a:t>
            </a:r>
            <a:endParaRPr b="0" lang="ru-RU" sz="2800" spc="-1" strike="noStrike">
              <a:solidFill>
                <a:srgbClr val="000000"/>
              </a:solidFill>
              <a:latin typeface="Gill Sans MT"/>
            </a:endParaRPr>
          </a:p>
          <a:p>
            <a:pPr lvl="2" marL="887040" indent="-228240">
              <a:lnSpc>
                <a:spcPct val="100000"/>
              </a:lnSpc>
              <a:buClr>
                <a:srgbClr val="feb80a"/>
              </a:buClr>
              <a:buFont typeface="Wingdings 2" charset="2"/>
              <a:buChar char=""/>
            </a:pPr>
            <a:r>
              <a:rPr b="0" lang="ru-RU" sz="2400" spc="-1" strike="noStrike">
                <a:solidFill>
                  <a:srgbClr val="000000"/>
                </a:solidFill>
                <a:latin typeface="Gill Sans MT"/>
                <a:ea typeface="Arial"/>
              </a:rPr>
              <a:t>Третий уровень</a:t>
            </a:r>
            <a:endParaRPr b="0" lang="ru-RU" sz="2400" spc="-1" strike="noStrike">
              <a:solidFill>
                <a:srgbClr val="000000"/>
              </a:solidFill>
              <a:latin typeface="Gill Sans MT"/>
            </a:endParaRPr>
          </a:p>
          <a:p>
            <a:pPr lvl="3" marL="1097280" indent="-173520">
              <a:lnSpc>
                <a:spcPct val="100000"/>
              </a:lnSpc>
              <a:buClr>
                <a:srgbClr val="c32d2e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  <a:ea typeface="Arial"/>
              </a:rPr>
              <a:t>Четвертый уровень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4" marL="1298520" indent="-182520">
              <a:lnSpc>
                <a:spcPct val="100000"/>
              </a:lnSpc>
              <a:buClr>
                <a:srgbClr val="84aa33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  <a:ea typeface="Arial"/>
              </a:rPr>
              <a:t>Пятый уровень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5" name="PlaceHolder 8"/>
          <p:cNvSpPr>
            <a:spLocks noGrp="1"/>
          </p:cNvSpPr>
          <p:nvPr>
            <p:ph type="dt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56" name="PlaceHolder 9"/>
          <p:cNvSpPr>
            <a:spLocks noGrp="1"/>
          </p:cNvSpPr>
          <p:nvPr>
            <p:ph type="ftr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57" name="PlaceHolder 10"/>
          <p:cNvSpPr>
            <a:spLocks noGrp="1"/>
          </p:cNvSpPr>
          <p:nvPr>
            <p:ph type="sldNum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image" Target="../media/image4.jpeg"/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5" Type="http://schemas.openxmlformats.org/officeDocument/2006/relationships/image" Target="../media/image7.jpeg"/><Relationship Id="rId6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jpeg"/><Relationship Id="rId3" Type="http://schemas.openxmlformats.org/officeDocument/2006/relationships/image" Target="../media/image10.jpeg"/><Relationship Id="rId4" Type="http://schemas.openxmlformats.org/officeDocument/2006/relationships/image" Target="../media/image11.jpeg"/><Relationship Id="rId5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image" Target="../media/image13.jpeg"/><Relationship Id="rId3" Type="http://schemas.openxmlformats.org/officeDocument/2006/relationships/image" Target="../media/image14.jpeg"/><Relationship Id="rId4" Type="http://schemas.openxmlformats.org/officeDocument/2006/relationships/image" Target="../media/image15.jpeg"/><Relationship Id="rId5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Shape 1"/>
          <p:cNvSpPr txBox="1"/>
          <p:nvPr/>
        </p:nvSpPr>
        <p:spPr>
          <a:xfrm>
            <a:off x="1331640" y="2133000"/>
            <a:ext cx="7344360" cy="23760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1" lang="ru-RU" sz="5400" spc="-1" strike="noStrike">
                <a:solidFill>
                  <a:srgbClr val="35436a"/>
                </a:solidFill>
                <a:latin typeface="Gill Sans MT"/>
                <a:ea typeface="Arial"/>
              </a:rPr>
              <a:t>Реализация системы дополнительного образования в школе.</a:t>
            </a:r>
            <a:endParaRPr b="0" lang="ru-RU" sz="54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5" name="CustomShape 2"/>
          <p:cNvSpPr/>
          <p:nvPr/>
        </p:nvSpPr>
        <p:spPr>
          <a:xfrm>
            <a:off x="3996000" y="4869000"/>
            <a:ext cx="7202160" cy="1370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Gill Sans MT"/>
                <a:ea typeface="Arial"/>
              </a:rPr>
              <a:t>Подготовила: Султанова С.Б.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Gill Sans MT"/>
                <a:ea typeface="Arial"/>
              </a:rPr>
              <a:t>Учитель высшей категории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Gill Sans MT"/>
                <a:ea typeface="Arial"/>
              </a:rPr>
              <a:t>МБОУ «СОШ №1 имени М. Ярагского»</a:t>
            </a:r>
            <a:endParaRPr b="0" lang="ru-RU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extShape 1"/>
          <p:cNvSpPr txBox="1"/>
          <p:nvPr/>
        </p:nvSpPr>
        <p:spPr>
          <a:xfrm>
            <a:off x="1043640" y="620640"/>
            <a:ext cx="7889760" cy="1151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572314"/>
                </a:solidFill>
                <a:latin typeface="Times New Roman,Bold"/>
                <a:ea typeface="Arial"/>
              </a:rPr>
              <a:t>Цель системы дополнительного образования</a:t>
            </a:r>
            <a:br/>
            <a:endParaRPr b="0" lang="ru-RU" sz="36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7" name="TextShape 2"/>
          <p:cNvSpPr txBox="1"/>
          <p:nvPr/>
        </p:nvSpPr>
        <p:spPr>
          <a:xfrm>
            <a:off x="1259640" y="1556640"/>
            <a:ext cx="7673760" cy="46911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/>
          </a:bodyPr>
          <a:p>
            <a:pPr marL="82440">
              <a:lnSpc>
                <a:spcPct val="100000"/>
              </a:lnSpc>
              <a:spcBef>
                <a:spcPts val="601"/>
              </a:spcBef>
            </a:pP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82440">
              <a:lnSpc>
                <a:spcPct val="100000"/>
              </a:lnSpc>
              <a:spcBef>
                <a:spcPts val="601"/>
              </a:spcBef>
            </a:pPr>
            <a:r>
              <a:rPr b="1" lang="ru-RU" sz="3200" spc="-1" strike="noStrike">
                <a:solidFill>
                  <a:srgbClr val="c00000"/>
                </a:solidFill>
                <a:latin typeface="Times New Roman,Bold"/>
                <a:ea typeface="Arial"/>
              </a:rPr>
              <a:t>Целью</a:t>
            </a:r>
            <a:r>
              <a:rPr b="1" lang="ru-RU" sz="3200" spc="-1" strike="noStrike">
                <a:solidFill>
                  <a:srgbClr val="000000"/>
                </a:solidFill>
                <a:latin typeface="Times New Roman,Bold"/>
                <a:ea typeface="Arial"/>
              </a:rPr>
              <a:t> 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  <a:ea typeface="Arial"/>
              </a:rPr>
              <a:t>дополнительного образования является предоставление широкого спектра услуг для всестороннего развития и удовлетворения потребностей учащихся, формирования общей культуры школьника и развития мотивации личности к познанию и творчеству.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971640" y="1196640"/>
            <a:ext cx="7961760" cy="5832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lang="ru-RU" sz="1600" spc="-1" strike="noStrike">
                <a:solidFill>
                  <a:srgbClr val="000000"/>
                </a:solidFill>
                <a:latin typeface="Times New Roman"/>
                <a:ea typeface="Arial"/>
              </a:rPr>
              <a:t>создание условий, обеспечивающих всестороннее развитие личности</a:t>
            </a:r>
            <a:endParaRPr b="0" lang="ru-RU" sz="1600" spc="-1" strike="noStrike">
              <a:solidFill>
                <a:srgbClr val="000000"/>
              </a:solidFill>
              <a:latin typeface="Gill Sans MT"/>
            </a:endParaRPr>
          </a:p>
          <a:p>
            <a:pPr marL="82440">
              <a:lnSpc>
                <a:spcPct val="100000"/>
              </a:lnSpc>
              <a:spcBef>
                <a:spcPts val="601"/>
              </a:spcBef>
            </a:pPr>
            <a:r>
              <a:rPr b="1" lang="ru-RU" sz="1600" spc="-1" strike="noStrike">
                <a:solidFill>
                  <a:srgbClr val="000000"/>
                </a:solidFill>
                <a:latin typeface="Times New Roman"/>
                <a:ea typeface="Arial"/>
              </a:rPr>
              <a:t>учащихся;</a:t>
            </a:r>
            <a:endParaRPr b="0" lang="ru-RU" sz="16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lang="ru-RU" sz="1600" spc="-1" strike="noStrike">
                <a:solidFill>
                  <a:srgbClr val="000000"/>
                </a:solidFill>
                <a:latin typeface="Times New Roman"/>
                <a:ea typeface="Arial"/>
              </a:rPr>
              <a:t>создание условий для самоутверждения и самореализации личности,</a:t>
            </a:r>
            <a:endParaRPr b="0" lang="ru-RU" sz="16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lang="ru-RU" sz="1600" spc="-1" strike="noStrike">
                <a:solidFill>
                  <a:srgbClr val="000000"/>
                </a:solidFill>
                <a:latin typeface="Times New Roman"/>
                <a:ea typeface="Arial"/>
              </a:rPr>
              <a:t>возможности проявить «себя» растущему человеку и пережить ситуацию успеха;</a:t>
            </a:r>
            <a:endParaRPr b="0" lang="ru-RU" sz="16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lang="ru-RU" sz="1600" spc="-1" strike="noStrike">
                <a:solidFill>
                  <a:srgbClr val="000000"/>
                </a:solidFill>
                <a:latin typeface="Times New Roman"/>
                <a:ea typeface="Arial"/>
              </a:rPr>
              <a:t>развитие познавательных интересов, творческих способностей и творческой активности;</a:t>
            </a:r>
            <a:endParaRPr b="0" lang="ru-RU" sz="16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lang="ru-RU" sz="1600" spc="-1" strike="noStrike">
                <a:solidFill>
                  <a:srgbClr val="000000"/>
                </a:solidFill>
                <a:latin typeface="Gill Sans MT"/>
                <a:ea typeface="Arial"/>
              </a:rPr>
              <a:t> </a:t>
            </a:r>
            <a:r>
              <a:rPr b="1" lang="ru-RU" sz="1600" spc="-1" strike="noStrike">
                <a:solidFill>
                  <a:srgbClr val="000000"/>
                </a:solidFill>
                <a:latin typeface="Times New Roman"/>
                <a:ea typeface="Arial"/>
              </a:rPr>
              <a:t>расширение различных видов деятельности в системе дополнительного</a:t>
            </a:r>
            <a:endParaRPr b="0" lang="ru-RU" sz="16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lang="ru-RU" sz="1600" spc="-1" strike="noStrike">
                <a:solidFill>
                  <a:srgbClr val="000000"/>
                </a:solidFill>
                <a:latin typeface="Times New Roman"/>
                <a:ea typeface="Arial"/>
              </a:rPr>
              <a:t>образования детей;</a:t>
            </a:r>
            <a:endParaRPr b="0" lang="ru-RU" sz="16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lang="ru-RU" sz="1600" spc="-1" strike="noStrike">
                <a:solidFill>
                  <a:srgbClr val="000000"/>
                </a:solidFill>
                <a:latin typeface="Times New Roman"/>
                <a:ea typeface="Arial"/>
              </a:rPr>
              <a:t>создание условий для привлечения к занятиям в системе дополнительного</a:t>
            </a:r>
            <a:endParaRPr b="0" lang="ru-RU" sz="1600" spc="-1" strike="noStrike">
              <a:solidFill>
                <a:srgbClr val="000000"/>
              </a:solidFill>
              <a:latin typeface="Gill Sans MT"/>
            </a:endParaRPr>
          </a:p>
          <a:p>
            <a:pPr marL="82440">
              <a:lnSpc>
                <a:spcPct val="100000"/>
              </a:lnSpc>
              <a:spcBef>
                <a:spcPts val="601"/>
              </a:spcBef>
            </a:pPr>
            <a:r>
              <a:rPr b="1" lang="ru-RU" sz="1600" spc="-1" strike="noStrike">
                <a:solidFill>
                  <a:srgbClr val="000000"/>
                </a:solidFill>
                <a:latin typeface="Times New Roman"/>
                <a:ea typeface="Arial"/>
              </a:rPr>
              <a:t>образования детей большего числа учащихся среднего и старшего возраста;</a:t>
            </a:r>
            <a:endParaRPr b="0" lang="ru-RU" sz="16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lang="ru-RU" sz="1600" spc="-1" strike="noStrike">
                <a:solidFill>
                  <a:srgbClr val="000000"/>
                </a:solidFill>
                <a:latin typeface="Times New Roman"/>
                <a:ea typeface="Arial"/>
              </a:rPr>
              <a:t>личностно-нравственное развитие и профессиональное самоопределение учащихся;</a:t>
            </a:r>
            <a:endParaRPr b="0" lang="ru-RU" sz="16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lang="ru-RU" sz="1600" spc="-1" strike="noStrike">
                <a:solidFill>
                  <a:srgbClr val="000000"/>
                </a:solidFill>
                <a:latin typeface="Times New Roman"/>
                <a:ea typeface="Arial"/>
              </a:rPr>
              <a:t>обеспечение социальной защиты, поддержки, реабилитации и адаптации детей к жизни в обществе;</a:t>
            </a:r>
            <a:endParaRPr b="0" lang="ru-RU" sz="16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lang="ru-RU" sz="1600" spc="-1" strike="noStrike">
                <a:solidFill>
                  <a:srgbClr val="000000"/>
                </a:solidFill>
                <a:latin typeface="Gill Sans MT"/>
                <a:ea typeface="Arial"/>
              </a:rPr>
              <a:t> </a:t>
            </a:r>
            <a:r>
              <a:rPr b="1" lang="ru-RU" sz="1600" spc="-1" strike="noStrike">
                <a:solidFill>
                  <a:srgbClr val="000000"/>
                </a:solidFill>
                <a:latin typeface="Times New Roman"/>
                <a:ea typeface="Arial"/>
              </a:rPr>
              <a:t>формирование общей культуры школьников;</a:t>
            </a:r>
            <a:endParaRPr b="0" lang="ru-RU" sz="16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lang="ru-RU" sz="1600" spc="-1" strike="noStrike">
                <a:solidFill>
                  <a:srgbClr val="000000"/>
                </a:solidFill>
                <a:latin typeface="Times New Roman"/>
                <a:ea typeface="Arial"/>
              </a:rPr>
              <a:t>воспитание у детей гражданственности, уважения к правам и свободам человека, любви к Родине, природе, семье.</a:t>
            </a:r>
            <a:endParaRPr b="0" lang="ru-RU" sz="16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899640" y="188640"/>
            <a:ext cx="7889760" cy="1079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 fontScale="42000"/>
          </a:bodyPr>
          <a:p>
            <a:pPr algn="ctr">
              <a:lnSpc>
                <a:spcPct val="100000"/>
              </a:lnSpc>
            </a:pPr>
            <a:r>
              <a:rPr b="1" lang="ru-RU" sz="4000" spc="-1" strike="noStrike">
                <a:solidFill>
                  <a:srgbClr val="572314"/>
                </a:solidFill>
                <a:latin typeface="Times New Roman,Bold"/>
                <a:ea typeface="Arial"/>
              </a:rPr>
              <a:t>Задачи системы дополнительного образования</a:t>
            </a:r>
            <a:br/>
            <a:endParaRPr b="0" lang="ru-RU" sz="40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Shape 1"/>
          <p:cNvSpPr txBox="1"/>
          <p:nvPr/>
        </p:nvSpPr>
        <p:spPr>
          <a:xfrm>
            <a:off x="1259640" y="62064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572314"/>
                </a:solidFill>
                <a:latin typeface="Gill Sans MT"/>
                <a:ea typeface="Arial"/>
              </a:rPr>
              <a:t>Программы дополнительного образования детей следующих направленностей:</a:t>
            </a:r>
            <a:br/>
            <a:endParaRPr b="0" lang="ru-RU" sz="36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1" name="TextShape 2"/>
          <p:cNvSpPr txBox="1"/>
          <p:nvPr/>
        </p:nvSpPr>
        <p:spPr>
          <a:xfrm>
            <a:off x="1043640" y="1845000"/>
            <a:ext cx="7920360" cy="480024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1000"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i="1" lang="ru-RU" sz="3200" spc="-1" strike="noStrike">
                <a:solidFill>
                  <a:srgbClr val="000000"/>
                </a:solidFill>
                <a:latin typeface="Gill Sans MT"/>
                <a:ea typeface="Arial"/>
              </a:rPr>
              <a:t>Художественная направленность 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  <a:ea typeface="Arial"/>
              </a:rPr>
              <a:t>–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i="1" lang="ru-RU" sz="3200" spc="-1" strike="noStrike">
                <a:solidFill>
                  <a:srgbClr val="000000"/>
                </a:solidFill>
                <a:latin typeface="Gill Sans MT"/>
                <a:ea typeface="Arial"/>
              </a:rPr>
              <a:t>Туристско-краеведческая направленность 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  <a:ea typeface="Arial"/>
              </a:rPr>
              <a:t>-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i="1" lang="ru-RU" sz="3200" spc="-1" strike="noStrike">
                <a:solidFill>
                  <a:srgbClr val="000000"/>
                </a:solidFill>
                <a:latin typeface="Gill Sans MT"/>
                <a:ea typeface="Arial"/>
              </a:rPr>
              <a:t>Социально-педагогическая направленность 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  <a:ea typeface="Arial"/>
              </a:rPr>
              <a:t>– «Лидер школьного движения».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i="1" lang="ru-RU" sz="3200" spc="-1" strike="noStrike">
                <a:solidFill>
                  <a:srgbClr val="000000"/>
                </a:solidFill>
                <a:latin typeface="Gill Sans MT"/>
                <a:ea typeface="Arial"/>
              </a:rPr>
              <a:t>Физкультурно-спортивная направленность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  <a:ea typeface="Arial"/>
              </a:rPr>
              <a:t>-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Shape 1"/>
          <p:cNvSpPr txBox="1"/>
          <p:nvPr/>
        </p:nvSpPr>
        <p:spPr>
          <a:xfrm>
            <a:off x="1259640" y="2772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 fontScale="78000"/>
          </a:bodyPr>
          <a:p>
            <a:pPr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  <a:ea typeface="Arial"/>
              </a:rPr>
              <a:t>Художественная направленность 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3" name="TextShape 2"/>
          <p:cNvSpPr txBox="1"/>
          <p:nvPr/>
        </p:nvSpPr>
        <p:spPr>
          <a:xfrm>
            <a:off x="827640" y="980640"/>
            <a:ext cx="831600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 marL="82440">
              <a:lnSpc>
                <a:spcPct val="100000"/>
              </a:lnSpc>
              <a:spcBef>
                <a:spcPts val="601"/>
              </a:spcBef>
            </a:pPr>
            <a:r>
              <a:rPr b="1" lang="ru-RU" sz="2400" spc="-1" strike="noStrike">
                <a:solidFill>
                  <a:srgbClr val="c00000"/>
                </a:solidFill>
                <a:latin typeface="Gill Sans MT"/>
                <a:ea typeface="Arial"/>
              </a:rPr>
              <a:t>Цель: </a:t>
            </a:r>
            <a:endParaRPr b="0" lang="ru-RU" sz="2400" spc="-1" strike="noStrike">
              <a:solidFill>
                <a:srgbClr val="000000"/>
              </a:solidFill>
              <a:latin typeface="Gill Sans MT"/>
            </a:endParaRPr>
          </a:p>
          <a:p>
            <a:pPr marL="82440">
              <a:lnSpc>
                <a:spcPct val="100000"/>
              </a:lnSpc>
              <a:spcBef>
                <a:spcPts val="601"/>
              </a:spcBef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    </a:t>
            </a: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- создание условий для развития творческих способностей и самореализации детей посредством включения их в различные виды прикладного творчества.     </a:t>
            </a:r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  <a:p>
            <a:pPr marL="82440">
              <a:lnSpc>
                <a:spcPct val="100000"/>
              </a:lnSpc>
              <a:spcBef>
                <a:spcPts val="601"/>
              </a:spcBef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 </a:t>
            </a:r>
            <a:r>
              <a:rPr b="1" lang="ru-RU" sz="2400" spc="-1" strike="noStrike">
                <a:solidFill>
                  <a:srgbClr val="c00000"/>
                </a:solidFill>
                <a:latin typeface="Gill Sans MT"/>
                <a:ea typeface="Arial"/>
              </a:rPr>
              <a:t>Задачи:        </a:t>
            </a:r>
            <a:endParaRPr b="0" lang="ru-RU" sz="24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              </a:t>
            </a: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-  развивать интерес и любовь к прикладному творчеству, основанному на    народных традициях;</a:t>
            </a:r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              </a:t>
            </a: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- прививать и поощрять любознательность, фантазию и воображение в поисках новых форм и декоративных средств выражения образа.</a:t>
            </a:r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              </a:t>
            </a: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- развивать трудолюбие, целеустремлённость, усидчивость и аккуратность.</a:t>
            </a:r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      </a:t>
            </a: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- стимулировать детей к дальнейшему самообразованию и        самосовершенствованию;</a:t>
            </a:r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             </a:t>
            </a: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- воспитывать бережное отношение к природе и любовь к Родине;</a:t>
            </a:r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             </a:t>
            </a: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- развивать умения контактировать со сверстниками, в творческой деятельности;</a:t>
            </a:r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             </a:t>
            </a:r>
            <a:r>
              <a:rPr b="0" lang="ru-RU" sz="1800" spc="-1" strike="noStrike">
                <a:solidFill>
                  <a:srgbClr val="000000"/>
                </a:solidFill>
                <a:latin typeface="Gill Sans MT"/>
                <a:ea typeface="Arial"/>
              </a:rPr>
              <a:t>- развивать стремление к творческой самореализации</a:t>
            </a:r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Picture 2" descr=""/>
          <p:cNvPicPr/>
          <p:nvPr/>
        </p:nvPicPr>
        <p:blipFill>
          <a:blip r:embed="rId1"/>
          <a:stretch/>
        </p:blipFill>
        <p:spPr>
          <a:xfrm>
            <a:off x="126000" y="54000"/>
            <a:ext cx="2883600" cy="2162520"/>
          </a:xfrm>
          <a:prstGeom prst="rect">
            <a:avLst/>
          </a:prstGeom>
          <a:ln>
            <a:noFill/>
          </a:ln>
        </p:spPr>
      </p:pic>
      <p:pic>
        <p:nvPicPr>
          <p:cNvPr id="105" name="Picture 3" descr=""/>
          <p:cNvPicPr/>
          <p:nvPr/>
        </p:nvPicPr>
        <p:blipFill>
          <a:blip r:embed="rId2"/>
          <a:stretch/>
        </p:blipFill>
        <p:spPr>
          <a:xfrm>
            <a:off x="3132000" y="15840"/>
            <a:ext cx="3554640" cy="2666520"/>
          </a:xfrm>
          <a:prstGeom prst="rect">
            <a:avLst/>
          </a:prstGeom>
          <a:ln>
            <a:noFill/>
          </a:ln>
        </p:spPr>
      </p:pic>
      <p:pic>
        <p:nvPicPr>
          <p:cNvPr id="106" name="Picture 4" descr=""/>
          <p:cNvPicPr/>
          <p:nvPr/>
        </p:nvPicPr>
        <p:blipFill>
          <a:blip r:embed="rId3"/>
          <a:stretch/>
        </p:blipFill>
        <p:spPr>
          <a:xfrm>
            <a:off x="6897600" y="214560"/>
            <a:ext cx="2075400" cy="2766600"/>
          </a:xfrm>
          <a:prstGeom prst="rect">
            <a:avLst/>
          </a:prstGeom>
          <a:ln>
            <a:noFill/>
          </a:ln>
        </p:spPr>
      </p:pic>
      <p:pic>
        <p:nvPicPr>
          <p:cNvPr id="107" name="Picture 5" descr=""/>
          <p:cNvPicPr/>
          <p:nvPr/>
        </p:nvPicPr>
        <p:blipFill>
          <a:blip r:embed="rId4"/>
          <a:stretch/>
        </p:blipFill>
        <p:spPr>
          <a:xfrm>
            <a:off x="126000" y="2165400"/>
            <a:ext cx="3312000" cy="4416840"/>
          </a:xfrm>
          <a:prstGeom prst="rect">
            <a:avLst/>
          </a:prstGeom>
          <a:ln>
            <a:noFill/>
          </a:ln>
        </p:spPr>
      </p:pic>
      <p:pic>
        <p:nvPicPr>
          <p:cNvPr id="108" name="Picture 6" descr=""/>
          <p:cNvPicPr/>
          <p:nvPr/>
        </p:nvPicPr>
        <p:blipFill>
          <a:blip r:embed="rId5"/>
          <a:stretch/>
        </p:blipFill>
        <p:spPr>
          <a:xfrm>
            <a:off x="3728880" y="3357000"/>
            <a:ext cx="5254200" cy="3168720"/>
          </a:xfrm>
          <a:prstGeom prst="rect">
            <a:avLst/>
          </a:prstGeom>
          <a:ln>
            <a:noFill/>
          </a:ln>
        </p:spPr>
      </p:pic>
      <p:sp>
        <p:nvSpPr>
          <p:cNvPr id="109" name="TextShape 1"/>
          <p:cNvSpPr txBox="1"/>
          <p:nvPr/>
        </p:nvSpPr>
        <p:spPr>
          <a:xfrm>
            <a:off x="3560400" y="2409840"/>
            <a:ext cx="538344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 fontScale="50000"/>
          </a:bodyPr>
          <a:p>
            <a:pPr>
              <a:lnSpc>
                <a:spcPct val="100000"/>
              </a:lnSpc>
            </a:pPr>
            <a:r>
              <a:rPr b="1" lang="ru-RU" sz="3200" spc="-1" strike="noStrike">
                <a:solidFill>
                  <a:srgbClr val="002060"/>
                </a:solidFill>
                <a:latin typeface="Gill Sans MT"/>
                <a:ea typeface="Arial"/>
              </a:rPr>
              <a:t>Участие в районных и школьных конкурсах и выставках.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 fontScale="78000"/>
          </a:bodyPr>
          <a:p>
            <a:pPr algn="ctr"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  <a:ea typeface="Arial"/>
              </a:rPr>
              <a:t>Социально-педагогическая направленность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1" name="TextShape 2"/>
          <p:cNvSpPr txBox="1"/>
          <p:nvPr/>
        </p:nvSpPr>
        <p:spPr>
          <a:xfrm>
            <a:off x="899640" y="1447920"/>
            <a:ext cx="803376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 fontScale="38000"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lang="ru-RU" sz="3200" spc="-1" strike="noStrike">
                <a:solidFill>
                  <a:srgbClr val="c00000"/>
                </a:solidFill>
                <a:latin typeface="Gill Sans MT"/>
                <a:ea typeface="Arial"/>
              </a:rPr>
              <a:t>Целями и задачами 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  <a:ea typeface="Arial"/>
              </a:rPr>
              <a:t>данных программ является накопление детьми и подростками нового положительного коммуникативного опыта в процессе социального общения. Они развивают у подростков социально значимый комплекс жизненно важных навыков, способствуют формированию коммуникативной компетенции, потребности в социальном взаимодействии, развитию интеллектуальных способностей, творческой активности, помогают познать свои внутренние психологические характеристики, собственные таланты, положительные качества, учат общению, как работать над собой и разрешать различные жизненные ситуации.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Picture 2" descr=""/>
          <p:cNvPicPr/>
          <p:nvPr/>
        </p:nvPicPr>
        <p:blipFill>
          <a:blip r:embed="rId1"/>
          <a:stretch/>
        </p:blipFill>
        <p:spPr>
          <a:xfrm>
            <a:off x="287640" y="188640"/>
            <a:ext cx="4257000" cy="3024000"/>
          </a:xfrm>
          <a:prstGeom prst="rect">
            <a:avLst/>
          </a:prstGeom>
          <a:ln>
            <a:noFill/>
          </a:ln>
        </p:spPr>
      </p:pic>
      <p:pic>
        <p:nvPicPr>
          <p:cNvPr id="113" name="Picture 3" descr=""/>
          <p:cNvPicPr/>
          <p:nvPr/>
        </p:nvPicPr>
        <p:blipFill>
          <a:blip r:embed="rId2"/>
          <a:stretch/>
        </p:blipFill>
        <p:spPr>
          <a:xfrm>
            <a:off x="4788000" y="188640"/>
            <a:ext cx="4030920" cy="3024000"/>
          </a:xfrm>
          <a:prstGeom prst="rect">
            <a:avLst/>
          </a:prstGeom>
          <a:ln>
            <a:noFill/>
          </a:ln>
        </p:spPr>
      </p:pic>
      <p:pic>
        <p:nvPicPr>
          <p:cNvPr id="114" name="Picture 4" descr=""/>
          <p:cNvPicPr/>
          <p:nvPr/>
        </p:nvPicPr>
        <p:blipFill>
          <a:blip r:embed="rId3"/>
          <a:stretch/>
        </p:blipFill>
        <p:spPr>
          <a:xfrm>
            <a:off x="321120" y="3357000"/>
            <a:ext cx="4190040" cy="3142440"/>
          </a:xfrm>
          <a:prstGeom prst="rect">
            <a:avLst/>
          </a:prstGeom>
          <a:ln>
            <a:noFill/>
          </a:ln>
        </p:spPr>
      </p:pic>
      <p:pic>
        <p:nvPicPr>
          <p:cNvPr id="115" name="Picture 5" descr=""/>
          <p:cNvPicPr/>
          <p:nvPr/>
        </p:nvPicPr>
        <p:blipFill>
          <a:blip r:embed="rId4"/>
          <a:stretch/>
        </p:blipFill>
        <p:spPr>
          <a:xfrm>
            <a:off x="4838040" y="3416400"/>
            <a:ext cx="4030920" cy="3023280"/>
          </a:xfrm>
          <a:prstGeom prst="rect">
            <a:avLst/>
          </a:prstGeom>
          <a:ln>
            <a:noFill/>
          </a:ln>
        </p:spPr>
      </p:pic>
      <p:sp>
        <p:nvSpPr>
          <p:cNvPr id="116" name="TextShape 1"/>
          <p:cNvSpPr txBox="1"/>
          <p:nvPr/>
        </p:nvSpPr>
        <p:spPr>
          <a:xfrm>
            <a:off x="899640" y="299700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 fontScale="92000"/>
          </a:bodyPr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002060"/>
                </a:solidFill>
                <a:latin typeface="Gill Sans MT"/>
                <a:ea typeface="Arial"/>
              </a:rPr>
              <a:t>Участие в предметных мероприятиях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 fontScale="78000"/>
          </a:bodyPr>
          <a:p>
            <a:pPr algn="ctr"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  <a:ea typeface="Arial"/>
              </a:rPr>
              <a:t>Физкультурно-спортивная направленность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8" name="TextShape 2"/>
          <p:cNvSpPr txBox="1"/>
          <p:nvPr/>
        </p:nvSpPr>
        <p:spPr>
          <a:xfrm>
            <a:off x="1435680" y="1447920"/>
            <a:ext cx="749772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 fontScale="80000"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lang="ru-RU" sz="3200" spc="-1" strike="noStrike">
                <a:solidFill>
                  <a:srgbClr val="c00000"/>
                </a:solidFill>
                <a:latin typeface="Gill Sans MT"/>
                <a:ea typeface="Arial"/>
              </a:rPr>
              <a:t>Цель: 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  <a:ea typeface="Arial"/>
              </a:rPr>
              <a:t>- укрепление здоровья детей путём приобщения их к занятиям физическими упражнениями.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lang="ru-RU" sz="3200" spc="-1" strike="noStrike">
                <a:solidFill>
                  <a:srgbClr val="c00000"/>
                </a:solidFill>
                <a:latin typeface="Gill Sans MT"/>
                <a:ea typeface="Arial"/>
              </a:rPr>
              <a:t>Задачи: 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  <a:ea typeface="Arial"/>
              </a:rPr>
              <a:t>- формирование потребности в систематических занятиях физкультурой и спортом;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  <a:ea typeface="Arial"/>
              </a:rPr>
              <a:t> 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  <a:ea typeface="Arial"/>
              </a:rPr>
              <a:t>- развитие двигательных качеств (быстроты, выносливости, гибкости, силы) ;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  <a:ea typeface="Arial"/>
              </a:rPr>
              <a:t>- расширение знаний по вопросам правил соревнований и судейства.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Picture 2" descr=""/>
          <p:cNvPicPr/>
          <p:nvPr/>
        </p:nvPicPr>
        <p:blipFill>
          <a:blip r:embed="rId1"/>
          <a:stretch/>
        </p:blipFill>
        <p:spPr>
          <a:xfrm>
            <a:off x="281160" y="187200"/>
            <a:ext cx="4033800" cy="3025440"/>
          </a:xfrm>
          <a:prstGeom prst="rect">
            <a:avLst/>
          </a:prstGeom>
          <a:ln>
            <a:noFill/>
          </a:ln>
        </p:spPr>
      </p:pic>
      <p:pic>
        <p:nvPicPr>
          <p:cNvPr id="120" name="Picture 3" descr=""/>
          <p:cNvPicPr/>
          <p:nvPr/>
        </p:nvPicPr>
        <p:blipFill>
          <a:blip r:embed="rId2"/>
          <a:stretch/>
        </p:blipFill>
        <p:spPr>
          <a:xfrm>
            <a:off x="4644000" y="188640"/>
            <a:ext cx="4032000" cy="3024000"/>
          </a:xfrm>
          <a:prstGeom prst="rect">
            <a:avLst/>
          </a:prstGeom>
          <a:ln>
            <a:noFill/>
          </a:ln>
        </p:spPr>
      </p:pic>
      <p:pic>
        <p:nvPicPr>
          <p:cNvPr id="121" name="Picture 4" descr=""/>
          <p:cNvPicPr/>
          <p:nvPr/>
        </p:nvPicPr>
        <p:blipFill>
          <a:blip r:embed="rId3"/>
          <a:stretch/>
        </p:blipFill>
        <p:spPr>
          <a:xfrm>
            <a:off x="11520" y="3476880"/>
            <a:ext cx="4407120" cy="3305160"/>
          </a:xfrm>
          <a:prstGeom prst="rect">
            <a:avLst/>
          </a:prstGeom>
          <a:ln>
            <a:noFill/>
          </a:ln>
        </p:spPr>
      </p:pic>
      <p:pic>
        <p:nvPicPr>
          <p:cNvPr id="122" name="Picture 5" descr=""/>
          <p:cNvPicPr/>
          <p:nvPr/>
        </p:nvPicPr>
        <p:blipFill>
          <a:blip r:embed="rId4"/>
          <a:stretch/>
        </p:blipFill>
        <p:spPr>
          <a:xfrm>
            <a:off x="4644000" y="3476880"/>
            <a:ext cx="4283640" cy="3212640"/>
          </a:xfrm>
          <a:prstGeom prst="rect">
            <a:avLst/>
          </a:prstGeom>
          <a:ln>
            <a:noFill/>
          </a:ln>
        </p:spPr>
      </p:pic>
      <p:sp>
        <p:nvSpPr>
          <p:cNvPr id="123" name="TextShape 1"/>
          <p:cNvSpPr txBox="1"/>
          <p:nvPr/>
        </p:nvSpPr>
        <p:spPr>
          <a:xfrm>
            <a:off x="91440" y="2641320"/>
            <a:ext cx="865440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 fontScale="60000"/>
          </a:bodyPr>
          <a:p>
            <a:pPr algn="ctr">
              <a:lnSpc>
                <a:spcPct val="100000"/>
              </a:lnSpc>
            </a:pPr>
            <a:r>
              <a:rPr b="1" lang="ru-RU" sz="4300" spc="-1" strike="noStrike">
                <a:solidFill>
                  <a:srgbClr val="002060"/>
                </a:solidFill>
                <a:latin typeface="Gill Sans MT"/>
                <a:ea typeface="Arial"/>
              </a:rPr>
              <a:t>Участие в спортивных соревнованиях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extShape 1"/>
          <p:cNvSpPr txBox="1"/>
          <p:nvPr/>
        </p:nvSpPr>
        <p:spPr>
          <a:xfrm>
            <a:off x="1259640" y="1917000"/>
            <a:ext cx="7704360" cy="31680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6600" spc="-1" strike="noStrike">
                <a:solidFill>
                  <a:srgbClr val="fbe9c1"/>
                </a:solidFill>
                <a:latin typeface="Gill Sans MT"/>
                <a:ea typeface="Arial"/>
              </a:rPr>
              <a:t>Спасибо за внимание!</a:t>
            </a:r>
            <a:endParaRPr b="0" lang="ru-RU" sz="66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</TotalTime>
  <Application>Neat_Office/6.2.8.2$Windows_x86 LibreOffice_project/</Application>
  <Words>0</Words>
  <Paragraphs>0</Paragraphs>
  <Company>SPecialiST RePack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2017-08-12T18:04:31Z</dcterms:created>
  <dc:creator>Алла</dc:creator>
  <dc:description/>
  <dc:language>ru-RU</dc:language>
  <cp:lastModifiedBy/>
  <dcterms:modified xsi:type="dcterms:W3CDTF">2021-12-03T15:40:34Z</dcterms:modified>
  <cp:revision>18</cp:revision>
  <dc:subject/>
  <dc:title>Организация системы дополнительного образования в школе.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mpany">
    <vt:lpwstr>SPecialiST RePack</vt:lpwstr>
  </property>
  <property fmtid="{D5CDD505-2E9C-101B-9397-08002B2CF9AE}" pid="3" name="DocSecurity">
    <vt:i4>0</vt:i4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2</vt:i4>
  </property>
  <property fmtid="{D5CDD505-2E9C-101B-9397-08002B2CF9AE}" pid="8" name="Notes">
    <vt:i4>13</vt:i4>
  </property>
  <property fmtid="{D5CDD505-2E9C-101B-9397-08002B2CF9AE}" pid="9" name="PresentationFormat">
    <vt:lpwstr>Экран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13</vt:i4>
  </property>
</Properties>
</file>