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308" r:id="rId11"/>
    <p:sldId id="260" r:id="rId12"/>
    <p:sldId id="304" r:id="rId13"/>
    <p:sldId id="305" r:id="rId14"/>
    <p:sldId id="261" r:id="rId15"/>
    <p:sldId id="306" r:id="rId16"/>
    <p:sldId id="307" r:id="rId17"/>
    <p:sldId id="309" r:id="rId18"/>
    <p:sldId id="282" r:id="rId19"/>
    <p:sldId id="283" r:id="rId20"/>
    <p:sldId id="266" r:id="rId21"/>
    <p:sldId id="267" r:id="rId22"/>
    <p:sldId id="268" r:id="rId23"/>
    <p:sldId id="269" r:id="rId24"/>
    <p:sldId id="270" r:id="rId25"/>
    <p:sldId id="303" r:id="rId26"/>
    <p:sldId id="284" r:id="rId27"/>
    <p:sldId id="296" r:id="rId28"/>
    <p:sldId id="299" r:id="rId29"/>
    <p:sldId id="300" r:id="rId30"/>
    <p:sldId id="288" r:id="rId31"/>
    <p:sldId id="289" r:id="rId32"/>
    <p:sldId id="301" r:id="rId33"/>
    <p:sldId id="302" r:id="rId34"/>
    <p:sldId id="287" r:id="rId35"/>
    <p:sldId id="272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4421" autoAdjust="0"/>
    <p:restoredTop sz="94627" autoAdjust="0"/>
  </p:normalViewPr>
  <p:slideViewPr>
    <p:cSldViewPr>
      <p:cViewPr>
        <p:scale>
          <a:sx n="77" d="100"/>
          <a:sy n="77" d="100"/>
        </p:scale>
        <p:origin x="-2022" y="-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C58A2-8664-4B3C-BF12-BEE12A773347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8C7AD-D61B-448A-994A-4D116DC165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2629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3855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83855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83855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6762" cy="34337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343912"/>
            <a:ext cx="5486727" cy="4115823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6762" cy="34337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343912"/>
            <a:ext cx="5486727" cy="4115823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6762" cy="34337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343912"/>
            <a:ext cx="5486727" cy="4115823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6762" cy="34337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343912"/>
            <a:ext cx="5486727" cy="4115823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6762" cy="34337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343912"/>
            <a:ext cx="5486727" cy="4115823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26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83855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26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34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83855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34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432AE-1F7B-4109-A877-1267FFF2E15F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14A29-8166-4266-9617-A57AB932F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6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3.gif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заставка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2636912"/>
            <a:ext cx="9144000" cy="156966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ПАСПОРТ ОБЪЕКТА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 НАУКИ РД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368615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РД, МР «Дербентский район», пос.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Белиджи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МКОУ «СОШ № 1 им. М.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15207" y="6572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334780"/>
            <a:ext cx="2870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Исполнитель : </a:t>
            </a:r>
            <a:r>
              <a:rPr lang="ru-RU" sz="1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Ахмедханов</a:t>
            </a:r>
            <a:r>
              <a:rPr lang="ru-RU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М. С.</a:t>
            </a:r>
          </a:p>
          <a:p>
            <a:r>
              <a:rPr lang="ru-RU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89285820302</a:t>
            </a:r>
            <a:endParaRPr lang="ru-RU" sz="1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Администратор\Desktop\план схема школа-дом\пла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8858312" cy="6275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презентация\плпн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1357299"/>
            <a:ext cx="8102217" cy="5072098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расположения объекта на местности)</a:t>
            </a:r>
          </a:p>
        </p:txBody>
      </p:sp>
      <p:pic>
        <p:nvPicPr>
          <p:cNvPr id="23554" name="Picture 2" descr="F:\технический паспорт школы\CCI27062014_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71545"/>
            <a:ext cx="8215370" cy="5759845"/>
          </a:xfrm>
          <a:prstGeom prst="rect">
            <a:avLst/>
          </a:prstGeom>
          <a:noFill/>
        </p:spPr>
      </p:pic>
      <p:pic>
        <p:nvPicPr>
          <p:cNvPr id="23555" name="Picture 3" descr="C:\Users\Администратор\Pictures\img16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35217"/>
            <a:ext cx="8215370" cy="58227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ПАСПОРТ ОБЪЕКТА  МИНИСТЕРСТВА ОБРАЗОВАНИЯ РД</a:t>
            </a:r>
            <a:b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МКОУ «СОШ №1 им. М. </a:t>
            </a:r>
            <a:r>
              <a:rPr lang="ru-RU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Ярагского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пос. Белиджи»</a:t>
            </a:r>
            <a:b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>(схема расположения объекта на местности)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24582" name="Picture 6" descr="C:\Users\Администратор\Pictures\скан 2 этаж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600200"/>
            <a:ext cx="5966376" cy="5037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1800" dirty="0" smtClean="0"/>
              <a:t>ПАСПОРТ ОБЪЕКТА МИНИСТЕРСТВА ОБРАЗОВАНИЯ РД</a:t>
            </a:r>
            <a:br>
              <a:rPr lang="ru-RU" sz="1800" dirty="0" smtClean="0"/>
            </a:br>
            <a:r>
              <a:rPr lang="ru-RU" sz="1800" dirty="0" smtClean="0"/>
              <a:t>МКОУ «СОШ №1 им. М. </a:t>
            </a:r>
            <a:r>
              <a:rPr lang="ru-RU" sz="1800" dirty="0" err="1" smtClean="0"/>
              <a:t>Ярагского</a:t>
            </a:r>
            <a:r>
              <a:rPr lang="ru-RU" sz="1800" dirty="0" smtClean="0"/>
              <a:t> пос. Белиджи»</a:t>
            </a:r>
            <a:br>
              <a:rPr lang="ru-RU" sz="1800" dirty="0" smtClean="0"/>
            </a:br>
            <a:r>
              <a:rPr lang="ru-RU" sz="1800" dirty="0" smtClean="0">
                <a:solidFill>
                  <a:srgbClr val="0070C0"/>
                </a:solidFill>
              </a:rPr>
              <a:t>(схема расположения объекта на местности)</a:t>
            </a: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25602" name="Picture 2" descr="F:\технический паспорт школы\CCI27062014_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99011"/>
            <a:ext cx="7429552" cy="5208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ой компьютер\Downloads\План школа №2 п. Мамедкала 1 эт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643746" cy="5768997"/>
          </a:xfrm>
          <a:prstGeom prst="rect">
            <a:avLst/>
          </a:prstGeom>
          <a:noFill/>
        </p:spPr>
      </p:pic>
      <p:pic>
        <p:nvPicPr>
          <p:cNvPr id="26626" name="Picture 2" descr="C:\Users\Администратор\Desktop\план эвакуации млад корпу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5"/>
            <a:ext cx="8635021" cy="6249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Администратор\Desktop\план эвакуации 1 эта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600" y="285729"/>
            <a:ext cx="8730094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Администратор\Desktop\план эвакуации 2 этаж но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44623"/>
            <a:ext cx="8643998" cy="59687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«СОШ № 1 им. М. </a:t>
            </a:r>
            <a:r>
              <a:rPr lang="ru-RU" sz="16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6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(план чердака и акт пропитки чердака)</a:t>
            </a:r>
            <a:endParaRPr lang="ru-RU" sz="1400" dirty="0">
              <a:solidFill>
                <a:schemeClr val="tx2"/>
              </a:solidFill>
            </a:endParaRPr>
          </a:p>
        </p:txBody>
      </p:sp>
      <p:pic>
        <p:nvPicPr>
          <p:cNvPr id="5" name="Picture 2" descr="C:\Users\Администратор\Desktop\пропитка чердака школы 20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80383" y="1600200"/>
            <a:ext cx="3174234" cy="4525963"/>
          </a:xfrm>
          <a:prstGeom prst="rect">
            <a:avLst/>
          </a:prstGeom>
          <a:noFill/>
        </p:spPr>
      </p:pic>
      <p:pic>
        <p:nvPicPr>
          <p:cNvPr id="21506" name="Picture 2" descr="C:\Users\Администратор\Desktop\схема чердак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1600200"/>
            <a:ext cx="3786214" cy="4686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2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3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4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5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6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7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8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4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5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6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7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8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9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0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1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xmlns="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3875079"/>
              </p:ext>
            </p:extLst>
          </p:nvPr>
        </p:nvGraphicFramePr>
        <p:xfrm>
          <a:off x="266378" y="1169586"/>
          <a:ext cx="8621913" cy="5492574"/>
        </p:xfrm>
        <a:graphic>
          <a:graphicData uri="http://schemas.openxmlformats.org/drawingml/2006/table">
            <a:tbl>
              <a:tblPr/>
              <a:tblGrid>
                <a:gridCol w="718494">
                  <a:extLst>
                    <a:ext uri="{9D8B030D-6E8A-4147-A177-3AD203B41FA5}"/>
                  </a:extLst>
                </a:gridCol>
                <a:gridCol w="4447034">
                  <a:extLst>
                    <a:ext uri="{9D8B030D-6E8A-4147-A177-3AD203B41FA5}"/>
                  </a:extLst>
                </a:gridCol>
                <a:gridCol w="3456385">
                  <a:extLst>
                    <a:ext uri="{9D8B030D-6E8A-4147-A177-3AD203B41FA5}"/>
                  </a:extLst>
                </a:gridCol>
              </a:tblGrid>
              <a:tr h="5407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291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Общеобразовательный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91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6796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Персонал – 53 чел.; детей 320 чел.;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Персонал – 1 чел.; детей  0 чел.;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650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7.4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35.4 * 25.3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03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86119544"/>
              </p:ext>
            </p:extLst>
          </p:nvPr>
        </p:nvGraphicFramePr>
        <p:xfrm>
          <a:off x="267436" y="1155888"/>
          <a:ext cx="8605994" cy="5441464"/>
        </p:xfrm>
        <a:graphic>
          <a:graphicData uri="http://schemas.openxmlformats.org/drawingml/2006/table">
            <a:tbl>
              <a:tblPr/>
              <a:tblGrid>
                <a:gridCol w="717166">
                  <a:extLst>
                    <a:ext uri="{9D8B030D-6E8A-4147-A177-3AD203B41FA5}"/>
                  </a:extLst>
                </a:gridCol>
                <a:gridCol w="4451494">
                  <a:extLst>
                    <a:ext uri="{9D8B030D-6E8A-4147-A177-3AD203B41FA5}"/>
                  </a:extLst>
                </a:gridCol>
                <a:gridCol w="3437334">
                  <a:extLst>
                    <a:ext uri="{9D8B030D-6E8A-4147-A177-3AD203B41FA5}"/>
                  </a:extLst>
                </a:gridCol>
              </a:tblGrid>
              <a:tr h="577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65315" marR="65315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5" marR="65315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5" marR="65315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1873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5" marR="65315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5" marR="65315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(железобетонные)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(гипсолитовые)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каменные</a:t>
                      </a:r>
                    </a:p>
                  </a:txBody>
                  <a:tcPr marL="65315" marR="65315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9905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5" marR="65315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5" marR="65315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5" marR="65315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201917"/>
              </p:ext>
            </p:extLst>
          </p:nvPr>
        </p:nvGraphicFramePr>
        <p:xfrm>
          <a:off x="261044" y="1162844"/>
          <a:ext cx="8612386" cy="5412494"/>
        </p:xfrm>
        <a:graphic>
          <a:graphicData uri="http://schemas.openxmlformats.org/drawingml/2006/table">
            <a:tbl>
              <a:tblPr/>
              <a:tblGrid>
                <a:gridCol w="706154">
                  <a:extLst>
                    <a:ext uri="{9D8B030D-6E8A-4147-A177-3AD203B41FA5}"/>
                  </a:extLst>
                </a:gridCol>
                <a:gridCol w="4497123">
                  <a:extLst>
                    <a:ext uri="{9D8B030D-6E8A-4147-A177-3AD203B41FA5}"/>
                  </a:extLst>
                </a:gridCol>
                <a:gridCol w="3409109">
                  <a:extLst>
                    <a:ext uri="{9D8B030D-6E8A-4147-A177-3AD203B41FA5}"/>
                  </a:extLst>
                </a:gridCol>
              </a:tblGrid>
              <a:tr h="681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п\п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17934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8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8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660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дымоудаления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660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383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Автономный колодец.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07357125"/>
              </p:ext>
            </p:extLst>
          </p:nvPr>
        </p:nvGraphicFramePr>
        <p:xfrm>
          <a:off x="277861" y="1167457"/>
          <a:ext cx="8576519" cy="5591364"/>
        </p:xfrm>
        <a:graphic>
          <a:graphicData uri="http://schemas.openxmlformats.org/drawingml/2006/table">
            <a:tbl>
              <a:tblPr/>
              <a:tblGrid>
                <a:gridCol w="714710"/>
                <a:gridCol w="4441412"/>
                <a:gridCol w="3420397"/>
              </a:tblGrid>
              <a:tr h="677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844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 из колодца –расстояние 3  м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97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Прибор приемно-контрольный Гранит 16-1 </a:t>
                      </a: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Прибор приемно-контрольный Гранит 14- 1 </a:t>
                      </a: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2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дежурную часть администрации района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844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22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Противогазы 14 </a:t>
                      </a: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0434619"/>
              </p:ext>
            </p:extLst>
          </p:nvPr>
        </p:nvGraphicFramePr>
        <p:xfrm>
          <a:off x="285751" y="1171525"/>
          <a:ext cx="8572501" cy="3049563"/>
        </p:xfrm>
        <a:graphic>
          <a:graphicData uri="http://schemas.openxmlformats.org/drawingml/2006/table">
            <a:tbl>
              <a:tblPr/>
              <a:tblGrid>
                <a:gridCol w="714375"/>
                <a:gridCol w="4439331"/>
                <a:gridCol w="3418795"/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7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Каменный забор высотой 1 м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353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6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243" y="1023939"/>
            <a:ext cx="8977312" cy="573314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1507" name="Rectangle 4"/>
          <p:cNvSpPr txBox="1">
            <a:spLocks noChangeArrowheads="1"/>
          </p:cNvSpPr>
          <p:nvPr/>
        </p:nvSpPr>
        <p:spPr bwMode="auto">
          <a:xfrm>
            <a:off x="0" y="6804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78873" tIns="39437" rIns="78873" bIns="39437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ОБАЗОВАНИЯ И НАУКИ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Муниципальное  казенное общеобразовательное учреждение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«Средняя общеобразовательная школа № 1 им. М.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пос. Белиджи»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graphicFrame>
        <p:nvGraphicFramePr>
          <p:cNvPr id="5" name="Group 76"/>
          <p:cNvGraphicFramePr>
            <a:graphicFrameLocks/>
          </p:cNvGraphicFramePr>
          <p:nvPr/>
        </p:nvGraphicFramePr>
        <p:xfrm>
          <a:off x="199572" y="1133930"/>
          <a:ext cx="8743829" cy="4560931"/>
        </p:xfrm>
        <a:graphic>
          <a:graphicData uri="http://schemas.openxmlformats.org/drawingml/2006/table">
            <a:tbl>
              <a:tblPr/>
              <a:tblGrid>
                <a:gridCol w="565777"/>
                <a:gridCol w="2206741"/>
                <a:gridCol w="2833819"/>
                <a:gridCol w="3137492"/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15.05.2016г.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ДРООЗПП , эксперт Гаджиев З.К.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Распоряжение от 12.05.2016г, Даны устные рекомендации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16.10.2017г.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УНКСО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РД ,гл.специалист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Джапбарова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Э.Д.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Предписание №1 устранении выявленных нарушений.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6046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xmlns="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пос. Белиджи»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pic>
        <p:nvPicPr>
          <p:cNvPr id="29698" name="Picture 2" descr="C:\Users\Администратор\Desktop\План тушения пожара школы. новый\CCI31102015_0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262" y="928670"/>
            <a:ext cx="8138266" cy="57057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2928446"/>
              </p:ext>
            </p:extLst>
          </p:nvPr>
        </p:nvGraphicFramePr>
        <p:xfrm>
          <a:off x="1" y="701849"/>
          <a:ext cx="9143997" cy="6492240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8087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80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6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1213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6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10716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 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4104466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20728002"/>
              </p:ext>
            </p:extLst>
          </p:nvPr>
        </p:nvGraphicFramePr>
        <p:xfrm>
          <a:off x="0" y="892656"/>
          <a:ext cx="9144002" cy="448056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8002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800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6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18002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446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 СОШ №1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15051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10801005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pic>
        <p:nvPicPr>
          <p:cNvPr id="30722" name="Picture 2" descr="C:\Users\Администратор\Desktop\План тушения пожара школы. новый\CCI31102015_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8072494" cy="56596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8294562"/>
              </p:ext>
            </p:extLst>
          </p:nvPr>
        </p:nvGraphicFramePr>
        <p:xfrm>
          <a:off x="1" y="701849"/>
          <a:ext cx="9143997" cy="6492240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8087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80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6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1213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6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10716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 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42251165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37902149"/>
              </p:ext>
            </p:extLst>
          </p:nvPr>
        </p:nvGraphicFramePr>
        <p:xfrm>
          <a:off x="0" y="892656"/>
          <a:ext cx="9144002" cy="448056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8002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800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6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18002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446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 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20844455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xmlns="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Саида\Desktop\план эвакуации\пож. декл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0" y="1196752"/>
            <a:ext cx="4067944" cy="5229199"/>
          </a:xfrm>
          <a:prstGeom prst="rect">
            <a:avLst/>
          </a:prstGeom>
          <a:noFill/>
          <a:ln w="0">
            <a:solidFill>
              <a:schemeClr val="dk1">
                <a:shade val="95000"/>
                <a:satMod val="105000"/>
              </a:schemeClr>
            </a:solidFill>
          </a:ln>
        </p:spPr>
      </p:pic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 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 descr="C:\Users\Администратор\Desktop\План тушения пожара школы. новый\CCI31102015_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9" y="1142984"/>
            <a:ext cx="4071966" cy="5500726"/>
          </a:xfrm>
          <a:prstGeom prst="rect">
            <a:avLst/>
          </a:prstGeom>
          <a:noFill/>
        </p:spPr>
      </p:pic>
      <p:pic>
        <p:nvPicPr>
          <p:cNvPr id="6" name="Picture 2" descr="C:\Users\Администратор\Desktop\План тушения пожара школы. новый\CCI31102015_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142984"/>
            <a:ext cx="4071966" cy="5429288"/>
          </a:xfrm>
          <a:prstGeom prst="rect">
            <a:avLst/>
          </a:prstGeom>
          <a:noFill/>
        </p:spPr>
      </p:pic>
      <p:pic>
        <p:nvPicPr>
          <p:cNvPr id="21506" name="Picture 2" descr="C:\Users\Администратор\Desktop\пропитка чердака школы 20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052011"/>
            <a:ext cx="4071966" cy="5805989"/>
          </a:xfrm>
          <a:prstGeom prst="rect">
            <a:avLst/>
          </a:prstGeom>
          <a:noFill/>
        </p:spPr>
      </p:pic>
      <p:pic>
        <p:nvPicPr>
          <p:cNvPr id="7" name="Picture 2" descr="C:\Users\Администратор\Desktop\План тушения пожара школы. новый\CCI31102015_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99394"/>
            <a:ext cx="4429124" cy="57586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p:oleObj spid="_x0000_s1038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p:oleObj spid="_x0000_s1039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2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4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6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7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9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10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11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2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3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4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15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16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7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18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19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20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2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23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24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25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26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8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29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0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3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1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193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216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18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128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4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7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1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11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14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15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7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19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0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1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22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23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4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25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8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9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0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1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216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217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218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219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220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221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227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231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3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7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42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246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247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50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252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254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256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258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63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65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267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269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271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273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277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278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79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83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87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88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89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91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92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93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95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297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299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301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304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30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308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309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311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31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319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330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331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332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333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p:oleObj spid="_x0000_s2062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334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335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336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063" name="Clip" r:id="rId8" imgW="527995" imgH="703385" progId="">
                <p:embed/>
              </p:oleObj>
            </a:graphicData>
          </a:graphic>
        </p:graphicFrame>
      </p:grpSp>
      <p:grpSp>
        <p:nvGrpSpPr>
          <p:cNvPr id="9337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338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339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340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4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34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43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344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345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46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347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348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349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350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51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52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353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354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55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356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57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58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59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60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61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62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63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64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9365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6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6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6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6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7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9371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72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3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xmlns="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Саида\YandexDisk\Скриншоты\2017-11-10_13-23-0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 rot="5400000">
            <a:off x="5464976" y="4536290"/>
            <a:ext cx="500066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715009" y="4286256"/>
            <a:ext cx="928695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393670" y="4536290"/>
            <a:ext cx="50006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715009" y="4786323"/>
            <a:ext cx="928695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Выноска 1 197"/>
          <p:cNvSpPr>
            <a:spLocks/>
          </p:cNvSpPr>
          <p:nvPr/>
        </p:nvSpPr>
        <p:spPr bwMode="auto">
          <a:xfrm>
            <a:off x="1331640" y="2708920"/>
            <a:ext cx="3717544" cy="1080642"/>
          </a:xfrm>
          <a:prstGeom prst="borderCallout1">
            <a:avLst>
              <a:gd name="adj1" fmla="val 97348"/>
              <a:gd name="adj2" fmla="val 100147"/>
              <a:gd name="adj3" fmla="val 140358"/>
              <a:gd name="adj4" fmla="val 117578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5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5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пос. </a:t>
            </a:r>
            <a:r>
              <a:rPr lang="ru-RU" sz="105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Мамедкала</a:t>
            </a:r>
            <a:r>
              <a:rPr lang="ru-RU" sz="105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»</a:t>
            </a:r>
          </a:p>
          <a:p>
            <a:pPr algn="ctr"/>
            <a:r>
              <a:rPr lang="ru-RU" sz="105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3683</a:t>
            </a:r>
            <a:r>
              <a:rPr lang="en-US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РД</a:t>
            </a:r>
            <a:r>
              <a:rPr lang="ru-RU" sz="105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«Дербентский </a:t>
            </a:r>
            <a:r>
              <a:rPr lang="ru-RU" sz="105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пос. </a:t>
            </a:r>
            <a:r>
              <a:rPr lang="ru-RU" sz="10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Мамедкала</a:t>
            </a:r>
            <a:endParaRPr lang="ru-RU" sz="105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5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schoolmamedkala2@rambler.ru</a:t>
            </a:r>
            <a:endParaRPr lang="ru-RU" sz="105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5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5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en-US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Ибрагимова </a:t>
            </a:r>
            <a:r>
              <a:rPr lang="ru-RU" sz="10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Зарема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Джамиевна</a:t>
            </a:r>
            <a:endParaRPr lang="ru-RU" sz="105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9064825553</a:t>
            </a:r>
            <a:endParaRPr lang="en-US" sz="105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pic>
        <p:nvPicPr>
          <p:cNvPr id="21506" name="Picture 2" descr="F:\11111111111111111111111\СОШ №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8313" y="1847587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1241654" y="2181680"/>
            <a:ext cx="59855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БУБ</a:t>
              </a:r>
            </a:p>
          </p:txBody>
        </p:sp>
        <p:grpSp>
          <p:nvGrpSpPr>
            <p:cNvPr id="3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6572" y="2176467"/>
            <a:ext cx="420660" cy="518205"/>
          </a:xfrm>
          <a:prstGeom prst="rect">
            <a:avLst/>
          </a:prstGeom>
        </p:spPr>
      </p:pic>
      <p:grpSp>
        <p:nvGrpSpPr>
          <p:cNvPr id="10" name="Группа 18"/>
          <p:cNvGrpSpPr/>
          <p:nvPr/>
        </p:nvGrpSpPr>
        <p:grpSpPr>
          <a:xfrm>
            <a:off x="761997" y="2051073"/>
            <a:ext cx="468972" cy="439986"/>
            <a:chOff x="3387165" y="2790271"/>
            <a:chExt cx="468972" cy="439986"/>
          </a:xfrm>
        </p:grpSpPr>
        <p:sp>
          <p:nvSpPr>
            <p:cNvPr id="20" name="Freeform 62"/>
            <p:cNvSpPr>
              <a:spLocks/>
            </p:cNvSpPr>
            <p:nvPr/>
          </p:nvSpPr>
          <p:spPr bwMode="auto">
            <a:xfrm>
              <a:off x="3420399" y="2798209"/>
              <a:ext cx="398814" cy="24168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3387165" y="2839043"/>
              <a:ext cx="468972" cy="163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35324" rIns="0" bIns="35324" anchor="ctr">
              <a:spAutoFit/>
            </a:bodyPr>
            <a:lstStyle/>
            <a:p>
              <a:pPr algn="ctr" defTabSz="709613" eaLnBrk="0" hangingPunct="0">
                <a:defRPr/>
              </a:pP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 </a:t>
              </a: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- 9</a:t>
              </a:r>
            </a:p>
          </p:txBody>
        </p:sp>
        <p:sp>
          <p:nvSpPr>
            <p:cNvPr id="22" name="Line 58"/>
            <p:cNvSpPr>
              <a:spLocks noChangeShapeType="1"/>
            </p:cNvSpPr>
            <p:nvPr/>
          </p:nvSpPr>
          <p:spPr bwMode="auto">
            <a:xfrm>
              <a:off x="3426885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grpSp>
        <p:nvGrpSpPr>
          <p:cNvPr id="15" name="Group 149"/>
          <p:cNvGrpSpPr>
            <a:grpSpLocks/>
          </p:cNvGrpSpPr>
          <p:nvPr/>
        </p:nvGrpSpPr>
        <p:grpSpPr bwMode="auto">
          <a:xfrm>
            <a:off x="5364088" y="3789040"/>
            <a:ext cx="335634" cy="196998"/>
            <a:chOff x="2018" y="2750"/>
            <a:chExt cx="361" cy="309"/>
          </a:xfrm>
        </p:grpSpPr>
        <p:sp>
          <p:nvSpPr>
            <p:cNvPr id="24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5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6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2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3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9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0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1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2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3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4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5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6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7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8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9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0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1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2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3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4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5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6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sp>
        <p:nvSpPr>
          <p:cNvPr id="103" name="Выноска 1 197"/>
          <p:cNvSpPr>
            <a:spLocks/>
          </p:cNvSpPr>
          <p:nvPr/>
        </p:nvSpPr>
        <p:spPr bwMode="auto">
          <a:xfrm>
            <a:off x="638432" y="4221088"/>
            <a:ext cx="3717544" cy="1080642"/>
          </a:xfrm>
          <a:prstGeom prst="borderCallout1">
            <a:avLst>
              <a:gd name="adj1" fmla="val 392"/>
              <a:gd name="adj2" fmla="val 99635"/>
              <a:gd name="adj3" fmla="val -35045"/>
              <a:gd name="adj4" fmla="val 126546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5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5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05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05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 »</a:t>
            </a:r>
          </a:p>
          <a:p>
            <a:pPr algn="ctr"/>
            <a:r>
              <a:rPr lang="ru-RU" sz="105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368615РД</a:t>
            </a:r>
            <a:r>
              <a:rPr lang="ru-RU" sz="105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«Дербентский </a:t>
            </a:r>
            <a:r>
              <a:rPr lang="ru-RU" sz="105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пос. Белиджи, ул. Школьная</a:t>
            </a:r>
          </a:p>
          <a:p>
            <a:pPr algn="ctr">
              <a:defRPr/>
            </a:pP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5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belidji1p@mail.ru</a:t>
            </a:r>
            <a:endParaRPr lang="ru-RU" sz="105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5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5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en-US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0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Залова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Имара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Алифендиевна</a:t>
            </a:r>
            <a:endParaRPr lang="ru-RU" sz="105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9285668799</a:t>
            </a:r>
            <a:endParaRPr lang="en-US" sz="105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5" name="Прямая со стрелкой 104"/>
          <p:cNvCxnSpPr>
            <a:endCxn id="42" idx="0"/>
          </p:cNvCxnSpPr>
          <p:nvPr/>
        </p:nvCxnSpPr>
        <p:spPr>
          <a:xfrm>
            <a:off x="1724101" y="2564904"/>
            <a:ext cx="3669738" cy="1224136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6" name="Прямоугольник 105"/>
          <p:cNvSpPr/>
          <p:nvPr/>
        </p:nvSpPr>
        <p:spPr>
          <a:xfrm>
            <a:off x="2551391" y="2793838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500 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2551390" y="2988383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8 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66"/>
          <p:cNvSpPr txBox="1">
            <a:spLocks noChangeArrowheads="1"/>
          </p:cNvSpPr>
          <p:nvPr/>
        </p:nvSpPr>
        <p:spPr bwMode="auto">
          <a:xfrm>
            <a:off x="331490" y="2658359"/>
            <a:ext cx="1173480" cy="380538"/>
          </a:xfrm>
          <a:prstGeom prst="rect">
            <a:avLst/>
          </a:prstGeom>
          <a:gradFill rotWithShape="1">
            <a:gsLst>
              <a:gs pos="0">
                <a:srgbClr val="FFC000"/>
              </a:gs>
              <a:gs pos="100000">
                <a:srgbClr val="FFC000"/>
              </a:gs>
            </a:gsLst>
            <a:lin ang="5400000" scaled="1"/>
          </a:gradFill>
          <a:ln w="19050">
            <a:solidFill>
              <a:srgbClr val="FF0000"/>
            </a:solidFill>
            <a:miter lim="800000"/>
            <a:headEnd/>
            <a:tailEnd/>
          </a:ln>
          <a:effectLst>
            <a:outerShdw blurRad="203200" dist="114300" dir="2520000" algn="ctr" rotWithShape="0">
              <a:srgbClr val="FF000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154139" tIns="77076" rIns="154139" bIns="77076">
            <a:spAutoFit/>
          </a:bodyPr>
          <a:lstStyle/>
          <a:p>
            <a:pPr defTabSz="2157789">
              <a:spcBef>
                <a:spcPct val="50000"/>
              </a:spcBef>
              <a:defRPr/>
            </a:pPr>
            <a:r>
              <a:rPr lang="ru-RU" sz="1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г.Дербент</a:t>
            </a:r>
          </a:p>
        </p:txBody>
      </p:sp>
      <p:graphicFrame>
        <p:nvGraphicFramePr>
          <p:cNvPr id="144" name="Group 3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46063536"/>
              </p:ext>
            </p:extLst>
          </p:nvPr>
        </p:nvGraphicFramePr>
        <p:xfrm>
          <a:off x="4860032" y="1064208"/>
          <a:ext cx="4085912" cy="2125217"/>
        </p:xfrm>
        <a:graphic>
          <a:graphicData uri="http://schemas.openxmlformats.org/drawingml/2006/table">
            <a:tbl>
              <a:tblPr/>
              <a:tblGrid>
                <a:gridCol w="13934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822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01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61613">
                <a:tc gridSpan="3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Таблица вызовов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121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ПБ МО «Дербентский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Председатель </a:t>
                      </a:r>
                      <a:r>
                        <a:rPr kumimoji="0" lang="ru-RU" sz="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Гаджимурадов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А.Ш.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8(87240)4-31-74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12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Секретарь __________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121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Рагимов С.С.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8(963)797-27-33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12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8(87240)4-40-28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121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МО «Дербентский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8(87240)4-31-74</a:t>
                      </a: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12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8(87240)4-31-74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2421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 «Отряд ФПС по РД» ПСЧ-9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 «Отряд ФПС по РД» ПСЧ-9 </a:t>
                      </a:r>
                      <a:r>
                        <a:rPr kumimoji="0" lang="ru-RU" sz="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Каибханов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Я.А.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8(87240)4-27-47</a:t>
                      </a:r>
                      <a:b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моб. 8(928)978-79-97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12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8(8722)55-15-05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6663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Сеидов М.М.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8(87240)4-14-64, 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8(928)548-41-01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212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8(87240)4-51-10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2121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УФСБ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Данные закрыты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212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2121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Белиджинская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участковая больница</a:t>
                      </a: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Абдулов Р.Ч.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8(9285084647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212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8(929)872-40-47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45" name="AutoShape 92"/>
          <p:cNvSpPr>
            <a:spLocks noChangeArrowheads="1"/>
          </p:cNvSpPr>
          <p:nvPr/>
        </p:nvSpPr>
        <p:spPr bwMode="auto">
          <a:xfrm>
            <a:off x="1724101" y="1121713"/>
            <a:ext cx="1488079" cy="579355"/>
          </a:xfrm>
          <a:prstGeom prst="wedgeRectCallout">
            <a:avLst>
              <a:gd name="adj1" fmla="val -47677"/>
              <a:gd name="adj2" fmla="val 112954"/>
            </a:avLst>
          </a:prstGeom>
          <a:solidFill>
            <a:srgbClr val="FF9999"/>
          </a:solidFill>
          <a:ln w="3175">
            <a:solidFill>
              <a:schemeClr val="tx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75489" tIns="37745" rIns="75489" bIns="37745" anchor="ctr"/>
          <a:lstStyle/>
          <a:p>
            <a:pPr algn="ctr" defTabSz="752475"/>
            <a:r>
              <a:rPr lang="ru-RU" sz="8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Белиджинская</a:t>
            </a:r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УБ</a:t>
            </a:r>
            <a:endParaRPr lang="ru-RU" sz="8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8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Дербентский </a:t>
            </a:r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район, п. Белиджи</a:t>
            </a:r>
            <a:endParaRPr lang="ru-RU" sz="8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8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89285084647</a:t>
            </a:r>
          </a:p>
          <a:p>
            <a:pPr algn="ctr" defTabSz="752475"/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</a:rPr>
              <a:t>Коечная емкость  30</a:t>
            </a:r>
            <a:endParaRPr lang="ru-RU" sz="8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grpSp>
        <p:nvGrpSpPr>
          <p:cNvPr id="147" name="Группа 18"/>
          <p:cNvGrpSpPr/>
          <p:nvPr/>
        </p:nvGrpSpPr>
        <p:grpSpPr>
          <a:xfrm>
            <a:off x="761997" y="1814337"/>
            <a:ext cx="468972" cy="241687"/>
            <a:chOff x="3387165" y="2798209"/>
            <a:chExt cx="468972" cy="241687"/>
          </a:xfrm>
        </p:grpSpPr>
        <p:sp>
          <p:nvSpPr>
            <p:cNvPr id="148" name="Freeform 62"/>
            <p:cNvSpPr>
              <a:spLocks/>
            </p:cNvSpPr>
            <p:nvPr/>
          </p:nvSpPr>
          <p:spPr bwMode="auto">
            <a:xfrm>
              <a:off x="3420399" y="2798209"/>
              <a:ext cx="398814" cy="24168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149" name="Text Box 63"/>
            <p:cNvSpPr txBox="1">
              <a:spLocks noChangeArrowheads="1"/>
            </p:cNvSpPr>
            <p:nvPr/>
          </p:nvSpPr>
          <p:spPr bwMode="auto">
            <a:xfrm>
              <a:off x="3387165" y="2839043"/>
              <a:ext cx="468972" cy="163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35324" rIns="0" bIns="35324" anchor="ctr">
              <a:spAutoFit/>
            </a:bodyPr>
            <a:lstStyle/>
            <a:p>
              <a:pPr algn="ctr" defTabSz="709613" eaLnBrk="0" hangingPunct="0">
                <a:defRPr/>
              </a:pP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 </a:t>
              </a: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- 9</a:t>
              </a:r>
            </a:p>
          </p:txBody>
        </p:sp>
      </p:grpSp>
      <p:sp>
        <p:nvSpPr>
          <p:cNvPr id="135" name="Freeform 621"/>
          <p:cNvSpPr>
            <a:spLocks/>
          </p:cNvSpPr>
          <p:nvPr/>
        </p:nvSpPr>
        <p:spPr bwMode="auto">
          <a:xfrm>
            <a:off x="811969" y="1830619"/>
            <a:ext cx="366491" cy="204505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/>
          <a:lstStyle/>
          <a:p>
            <a:pPr algn="ctr">
              <a:defRPr/>
            </a:pPr>
            <a:r>
              <a:rPr lang="ru-RU" sz="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ДМПСС</a:t>
            </a:r>
          </a:p>
        </p:txBody>
      </p:sp>
      <p:graphicFrame>
        <p:nvGraphicFramePr>
          <p:cNvPr id="157" name="Таблица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0103945"/>
              </p:ext>
            </p:extLst>
          </p:nvPr>
        </p:nvGraphicFramePr>
        <p:xfrm>
          <a:off x="0" y="6079578"/>
          <a:ext cx="9144004" cy="818442"/>
        </p:xfrm>
        <a:graphic>
          <a:graphicData uri="http://schemas.openxmlformats.org/drawingml/2006/table">
            <a:tbl>
              <a:tblPr/>
              <a:tblGrid>
                <a:gridCol w="833297"/>
                <a:gridCol w="905045"/>
                <a:gridCol w="581815"/>
                <a:gridCol w="775755"/>
                <a:gridCol w="1228277"/>
                <a:gridCol w="775755"/>
                <a:gridCol w="1551507"/>
                <a:gridCol w="1520949"/>
                <a:gridCol w="971604"/>
              </a:tblGrid>
              <a:tr h="100012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95951" marR="959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297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постройки</a:t>
                      </a:r>
                    </a:p>
                  </a:txBody>
                  <a:tcPr marL="95951" marR="959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95951" marR="959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этажей/зданий</a:t>
                      </a:r>
                    </a:p>
                  </a:txBody>
                  <a:tcPr marL="95951" marR="959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м.</a:t>
                      </a:r>
                    </a:p>
                  </a:txBody>
                  <a:tcPr marL="95951" marR="959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геометрич.здания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951" marR="959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5951" marR="959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детей/ персонала в здании (чел.)</a:t>
                      </a:r>
                    </a:p>
                  </a:txBody>
                  <a:tcPr marL="95951" marR="959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детей/ персонала находящихся в здании круглосуточно</a:t>
                      </a:r>
                    </a:p>
                  </a:txBody>
                  <a:tcPr marL="95951" marR="959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95951" marR="959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0001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1954</a:t>
                      </a:r>
                    </a:p>
                  </a:txBody>
                  <a:tcPr marL="95951" marR="9595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95951" marR="9595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2/2</a:t>
                      </a:r>
                    </a:p>
                  </a:txBody>
                  <a:tcPr marL="95951" marR="9595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7.4</a:t>
                      </a:r>
                    </a:p>
                  </a:txBody>
                  <a:tcPr marL="95951" marR="9595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35.4*25.3</a:t>
                      </a:r>
                    </a:p>
                  </a:txBody>
                  <a:tcPr marL="95951" marR="9595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693.4/ 480</a:t>
                      </a:r>
                    </a:p>
                  </a:txBody>
                  <a:tcPr marL="95951" marR="9595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220/53</a:t>
                      </a:r>
                    </a:p>
                  </a:txBody>
                  <a:tcPr marL="95951" marR="9595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95951" marR="9595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951" marR="9595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15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«СОШ № 1 им. 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Ярагского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пос. Белиджи»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</a:p>
        </p:txBody>
      </p:sp>
    </p:spTree>
    <p:extLst>
      <p:ext uri="{BB962C8B-B14F-4D97-AF65-F5344CB8AC3E}">
        <p14:creationId xmlns:p14="http://schemas.microsoft.com/office/powerpoint/2010/main" xmlns="" val="1626826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4363</Words>
  <Application>Microsoft Office PowerPoint</Application>
  <PresentationFormat>Экран (4:3)</PresentationFormat>
  <Paragraphs>1624</Paragraphs>
  <Slides>35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35</vt:i4>
      </vt:variant>
    </vt:vector>
  </HeadingPairs>
  <TitlesOfParts>
    <vt:vector size="38" baseType="lpstr">
      <vt:lpstr>Тема Office</vt:lpstr>
      <vt:lpstr>CorelDRAW</vt:lpstr>
      <vt:lpstr>Clip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ПАСПОРТ ОБЪЕКТА  МИНИСТЕРСТВА ОБРАЗОВАНИЯ РД МКОУ «СОШ №1 им. М. Ярагского пос. Белиджи» (схема расположения объекта на местности)</vt:lpstr>
      <vt:lpstr>ПАСПОРТ ОБЪЕКТА МИНИСТЕРСТВА ОБРАЗОВАНИЯ РД МКОУ «СОШ №1 им. М. Ярагского пос. Белиджи» (схема расположения объекта на местности)</vt:lpstr>
      <vt:lpstr>Слайд 14</vt:lpstr>
      <vt:lpstr>Слайд 15</vt:lpstr>
      <vt:lpstr>Слайд 16</vt:lpstr>
      <vt:lpstr>ПАСПОРТ ОБЪЕКТА МИНИСТЕРСТВА ОБРАЗОВАНИЯ РД МКОУ «СОШ № 1 им. М. Ярагского пос. Белиджи» (план чердака и акт пропитки чердака)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Саида</dc:creator>
  <cp:lastModifiedBy>Admin</cp:lastModifiedBy>
  <cp:revision>94</cp:revision>
  <dcterms:created xsi:type="dcterms:W3CDTF">2017-11-10T06:16:26Z</dcterms:created>
  <dcterms:modified xsi:type="dcterms:W3CDTF">2019-11-06T22:14:31Z</dcterms:modified>
</cp:coreProperties>
</file>