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62" r:id="rId2"/>
    <p:sldId id="256" r:id="rId3"/>
    <p:sldId id="258" r:id="rId4"/>
    <p:sldId id="263" r:id="rId5"/>
    <p:sldId id="265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4" autoAdjust="0"/>
    <p:restoredTop sz="9463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D9745-D45F-4F35-974B-7EDC4450B70A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DA0B9-02E6-46B0-A490-8ED9D66CE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ää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DA0B9-02E6-46B0-A490-8ED9D66CE96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BF334-3BA0-498E-AB0B-5159351FB801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9B7331F-7A4F-417B-A483-CDBDBBE38A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Alle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Tiere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sind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uns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Freunde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Immer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sollen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wir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lieben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Und das </a:t>
            </a:r>
            <a:r>
              <a:rPr lang="en-US" b="1" dirty="0" err="1" smtClean="0">
                <a:solidFill>
                  <a:srgbClr val="C00000"/>
                </a:solidFill>
              </a:rPr>
              <a:t>steht</a:t>
            </a:r>
            <a:r>
              <a:rPr lang="en-US" b="1" dirty="0" smtClean="0">
                <a:solidFill>
                  <a:srgbClr val="C00000"/>
                </a:solidFill>
              </a:rPr>
              <a:t> in </a:t>
            </a:r>
            <a:r>
              <a:rPr lang="en-US" b="1" dirty="0" err="1" smtClean="0">
                <a:solidFill>
                  <a:srgbClr val="C00000"/>
                </a:solidFill>
              </a:rPr>
              <a:t>ihren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Augen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gro</a:t>
            </a:r>
            <a:r>
              <a:rPr lang="el-GR" b="1" dirty="0" smtClean="0">
                <a:solidFill>
                  <a:srgbClr val="C00000"/>
                </a:solidFill>
              </a:rPr>
              <a:t>β</a:t>
            </a:r>
            <a:r>
              <a:rPr lang="en-US" b="1" dirty="0" smtClean="0">
                <a:solidFill>
                  <a:srgbClr val="C00000"/>
                </a:solidFill>
              </a:rPr>
              <a:t> und </a:t>
            </a:r>
            <a:r>
              <a:rPr lang="en-US" b="1" dirty="0" err="1" smtClean="0">
                <a:solidFill>
                  <a:srgbClr val="C00000"/>
                </a:solidFill>
              </a:rPr>
              <a:t>klar</a:t>
            </a:r>
            <a:r>
              <a:rPr lang="en-US" b="1" dirty="0" smtClean="0">
                <a:solidFill>
                  <a:srgbClr val="C00000"/>
                </a:solidFill>
              </a:rPr>
              <a:t> und </a:t>
            </a:r>
            <a:r>
              <a:rPr lang="en-US" b="1" dirty="0" err="1" smtClean="0">
                <a:solidFill>
                  <a:srgbClr val="C00000"/>
                </a:solidFill>
              </a:rPr>
              <a:t>schön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geschrieben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Alle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Tiere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sind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wie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Menschen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haben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Väter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Mütter</a:t>
            </a:r>
            <a:r>
              <a:rPr lang="en-US" b="1" dirty="0" smtClean="0">
                <a:solidFill>
                  <a:srgbClr val="C00000"/>
                </a:solidFill>
              </a:rPr>
              <a:t>, Kinder.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Lieben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Sonne</a:t>
            </a:r>
            <a:r>
              <a:rPr lang="en-US" b="1" dirty="0" smtClean="0">
                <a:solidFill>
                  <a:srgbClr val="C00000"/>
                </a:solidFill>
              </a:rPr>
              <a:t>, Wind und </a:t>
            </a:r>
            <a:r>
              <a:rPr lang="en-US" b="1" dirty="0" err="1" smtClean="0">
                <a:solidFill>
                  <a:srgbClr val="C00000"/>
                </a:solidFill>
              </a:rPr>
              <a:t>Wasser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Frühling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Sommer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Herbst</a:t>
            </a:r>
            <a:r>
              <a:rPr lang="en-US" b="1" dirty="0" smtClean="0">
                <a:solidFill>
                  <a:srgbClr val="C00000"/>
                </a:solidFill>
              </a:rPr>
              <a:t> und Winter.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7360" y="2500306"/>
            <a:ext cx="7406640" cy="1472184"/>
          </a:xfrm>
        </p:spPr>
        <p:txBody>
          <a:bodyPr>
            <a:noAutofit/>
          </a:bodyPr>
          <a:lstStyle/>
          <a:p>
            <a:r>
              <a:rPr lang="en-US" sz="8800" b="1" i="1" dirty="0" smtClean="0">
                <a:solidFill>
                  <a:schemeClr val="accent2">
                    <a:lumMod val="75000"/>
                  </a:schemeClr>
                </a:solidFill>
              </a:rPr>
              <a:t>Mein </a:t>
            </a:r>
            <a:r>
              <a:rPr lang="en-US" sz="8800" b="1" i="1" dirty="0" err="1" smtClean="0">
                <a:solidFill>
                  <a:schemeClr val="accent2">
                    <a:lumMod val="75000"/>
                  </a:schemeClr>
                </a:solidFill>
              </a:rPr>
              <a:t>Lieblingstier</a:t>
            </a:r>
            <a:endParaRPr lang="ru-RU" sz="8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28860" y="3929066"/>
            <a:ext cx="1571636" cy="1173488"/>
          </a:xfrm>
        </p:spPr>
      </p:pic>
      <p:pic>
        <p:nvPicPr>
          <p:cNvPr id="5" name="Рисунок 4" descr="i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3108" y="1928802"/>
            <a:ext cx="1226825" cy="1643068"/>
          </a:xfrm>
          <a:prstGeom prst="rect">
            <a:avLst/>
          </a:prstGeom>
        </p:spPr>
      </p:pic>
      <p:pic>
        <p:nvPicPr>
          <p:cNvPr id="6" name="Рисунок 5" descr="i (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3000372"/>
            <a:ext cx="1390659" cy="1428760"/>
          </a:xfrm>
          <a:prstGeom prst="rect">
            <a:avLst/>
          </a:prstGeom>
        </p:spPr>
      </p:pic>
      <p:pic>
        <p:nvPicPr>
          <p:cNvPr id="7" name="Рисунок 6" descr="i (4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9124" y="1928802"/>
            <a:ext cx="1280169" cy="1714512"/>
          </a:xfrm>
          <a:prstGeom prst="rect">
            <a:avLst/>
          </a:prstGeom>
        </p:spPr>
      </p:pic>
      <p:pic>
        <p:nvPicPr>
          <p:cNvPr id="8" name="Рисунок 7" descr="i (5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143768" y="5214950"/>
            <a:ext cx="1679140" cy="1264953"/>
          </a:xfrm>
          <a:prstGeom prst="rect">
            <a:avLst/>
          </a:prstGeom>
        </p:spPr>
      </p:pic>
      <p:pic>
        <p:nvPicPr>
          <p:cNvPr id="9" name="Рисунок 8" descr="i (6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1472" y="5143512"/>
            <a:ext cx="1571636" cy="1257309"/>
          </a:xfrm>
          <a:prstGeom prst="rect">
            <a:avLst/>
          </a:prstGeom>
        </p:spPr>
      </p:pic>
      <p:pic>
        <p:nvPicPr>
          <p:cNvPr id="11" name="Рисунок 10" descr="i (8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15206" y="2071678"/>
            <a:ext cx="1285884" cy="1785950"/>
          </a:xfrm>
          <a:prstGeom prst="rect">
            <a:avLst/>
          </a:prstGeom>
        </p:spPr>
      </p:pic>
      <p:pic>
        <p:nvPicPr>
          <p:cNvPr id="14" name="Рисунок 13" descr="i (11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786182" y="5286388"/>
            <a:ext cx="1643074" cy="1314459"/>
          </a:xfrm>
          <a:prstGeom prst="rect">
            <a:avLst/>
          </a:prstGeom>
        </p:spPr>
      </p:pic>
      <p:pic>
        <p:nvPicPr>
          <p:cNvPr id="15" name="Рисунок 14" descr="i (10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86380" y="3786190"/>
            <a:ext cx="1677240" cy="128588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43174" y="1714488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0628" y="157161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786710" y="171448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000100" y="300037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071802" y="392906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000760" y="364331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214414" y="514351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643438" y="5286388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7929586" y="4857760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214414" y="49291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28596" y="500042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Wolf</a:t>
            </a:r>
            <a:endParaRPr lang="ru-RU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714480" y="150017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1866880" y="165257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2019280" y="142873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714480" y="50004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Fuchs</a:t>
            </a:r>
            <a:endParaRPr lang="ru-RU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2019280" y="180497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142873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3071802" y="50004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</a:t>
            </a:r>
            <a:r>
              <a:rPr lang="en-US" sz="2000" dirty="0" err="1" smtClean="0"/>
              <a:t>Hase</a:t>
            </a:r>
            <a:endParaRPr lang="ru-RU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4357686" y="500042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das </a:t>
            </a:r>
            <a:r>
              <a:rPr lang="en-US" sz="2000" dirty="0" err="1" smtClean="0"/>
              <a:t>Pferd</a:t>
            </a:r>
            <a:endParaRPr lang="ru-RU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7072330" y="500042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</a:t>
            </a:r>
            <a:r>
              <a:rPr lang="en-US" sz="2000" dirty="0" err="1" smtClean="0"/>
              <a:t>Bär</a:t>
            </a:r>
            <a:endParaRPr lang="ru-RU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286380" y="1142984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</a:t>
            </a:r>
            <a:r>
              <a:rPr lang="en-US" sz="2000" dirty="0" err="1" smtClean="0"/>
              <a:t>Igel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5643570" y="500042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der</a:t>
            </a:r>
            <a:r>
              <a:rPr lang="en-US" sz="2000" dirty="0" smtClean="0"/>
              <a:t> </a:t>
            </a:r>
            <a:r>
              <a:rPr lang="en-US" sz="2000" dirty="0" err="1" smtClean="0"/>
              <a:t>Hund</a:t>
            </a:r>
            <a:endParaRPr lang="ru-RU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2500298" y="1142984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die </a:t>
            </a:r>
            <a:r>
              <a:rPr lang="en-US" sz="2000" dirty="0" err="1" smtClean="0"/>
              <a:t>Katze</a:t>
            </a:r>
            <a:endParaRPr lang="ru-RU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4000496" y="1142984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die </a:t>
            </a:r>
            <a:r>
              <a:rPr lang="en-US" sz="2000" dirty="0" err="1" smtClean="0"/>
              <a:t>Kuh</a:t>
            </a:r>
            <a:endParaRPr lang="ru-RU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2 0.00949 L -0.11094 0.42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3031 L -0.29236 0.43951 " pathEditMode="relative" ptsTypes="AA">
                                      <p:cBhvr>
                                        <p:cTn id="1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0.03031 L 0.59653 0.4709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6766E-6 L -0.52657 0.440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118 L 0.23316 0.652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55494E-6 L 0.18107 0.55609 " pathEditMode="relative" ptsTypes="AA">
                                      <p:cBhvr>
                                        <p:cTn id="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4095 L -0.53785 0.83831 " pathEditMode="relative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3031 L -0.04288 0.85936 " pathEditMode="relative" ptsTypes="AA">
                                      <p:cBhvr>
                                        <p:cTn id="3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0.03123 L 0.5342 0.76567 " pathEditMode="relative" ptsTypes="AA">
                                      <p:cBhvr>
                                        <p:cTn id="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/>
      <p:bldP spid="40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Mein </a:t>
            </a:r>
            <a:r>
              <a:rPr lang="en-US" b="1" dirty="0" err="1" smtClean="0">
                <a:solidFill>
                  <a:srgbClr val="C00000"/>
                </a:solidFill>
              </a:rPr>
              <a:t>Lieblingstier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00174"/>
            <a:ext cx="8229600" cy="4525963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Was </a:t>
            </a:r>
            <a:r>
              <a:rPr lang="en-US" sz="4000" b="1" dirty="0" err="1" smtClean="0">
                <a:solidFill>
                  <a:srgbClr val="002060"/>
                </a:solidFill>
              </a:rPr>
              <a:t>ist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dein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Lieblingstier</a:t>
            </a:r>
            <a:r>
              <a:rPr lang="en-US" sz="4000" b="1" dirty="0" smtClean="0">
                <a:solidFill>
                  <a:srgbClr val="002060"/>
                </a:solidFill>
              </a:rPr>
              <a:t>?</a:t>
            </a:r>
          </a:p>
          <a:p>
            <a:r>
              <a:rPr lang="en-US" sz="4000" b="1" dirty="0" err="1" smtClean="0">
                <a:solidFill>
                  <a:srgbClr val="002060"/>
                </a:solidFill>
              </a:rPr>
              <a:t>Wie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hei</a:t>
            </a:r>
            <a:r>
              <a:rPr lang="el-GR" sz="4000" b="1" dirty="0" smtClean="0">
                <a:solidFill>
                  <a:srgbClr val="002060"/>
                </a:solidFill>
              </a:rPr>
              <a:t>β</a:t>
            </a:r>
            <a:r>
              <a:rPr lang="en-US" sz="4000" b="1" dirty="0" smtClean="0">
                <a:solidFill>
                  <a:srgbClr val="002060"/>
                </a:solidFill>
              </a:rPr>
              <a:t>t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er</a:t>
            </a:r>
            <a:r>
              <a:rPr lang="en-US" sz="4000" b="1" dirty="0" smtClean="0">
                <a:solidFill>
                  <a:srgbClr val="002060"/>
                </a:solidFill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</a:rPr>
              <a:t>sie</a:t>
            </a:r>
            <a:r>
              <a:rPr lang="en-US" sz="4000" b="1" dirty="0" smtClean="0">
                <a:solidFill>
                  <a:srgbClr val="002060"/>
                </a:solidFill>
              </a:rPr>
              <a:t>)?</a:t>
            </a:r>
          </a:p>
          <a:p>
            <a:r>
              <a:rPr lang="en-US" sz="4000" b="1" dirty="0" err="1" smtClean="0">
                <a:solidFill>
                  <a:srgbClr val="002060"/>
                </a:solidFill>
              </a:rPr>
              <a:t>Wie</a:t>
            </a:r>
            <a:r>
              <a:rPr lang="en-US" sz="4000" b="1" dirty="0" smtClean="0">
                <a:solidFill>
                  <a:srgbClr val="002060"/>
                </a:solidFill>
              </a:rPr>
              <a:t> alt </a:t>
            </a:r>
            <a:r>
              <a:rPr lang="en-US" sz="4000" b="1" dirty="0" err="1" smtClean="0">
                <a:solidFill>
                  <a:srgbClr val="002060"/>
                </a:solidFill>
              </a:rPr>
              <a:t>ist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er,sie</a:t>
            </a:r>
            <a:r>
              <a:rPr lang="en-US" sz="4000" b="1" dirty="0" smtClean="0">
                <a:solidFill>
                  <a:srgbClr val="002060"/>
                </a:solidFill>
              </a:rPr>
              <a:t>)?</a:t>
            </a:r>
          </a:p>
          <a:p>
            <a:r>
              <a:rPr lang="en-US" sz="4000" b="1" dirty="0" err="1" smtClean="0">
                <a:solidFill>
                  <a:srgbClr val="002060"/>
                </a:solidFill>
              </a:rPr>
              <a:t>Wie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ist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er,sie</a:t>
            </a:r>
            <a:r>
              <a:rPr lang="en-US" sz="4000" b="1" dirty="0" smtClean="0">
                <a:solidFill>
                  <a:srgbClr val="002060"/>
                </a:solidFill>
              </a:rPr>
              <a:t>)?</a:t>
            </a:r>
          </a:p>
          <a:p>
            <a:r>
              <a:rPr lang="en-US" sz="4000" b="1" dirty="0" smtClean="0">
                <a:solidFill>
                  <a:srgbClr val="002060"/>
                </a:solidFill>
              </a:rPr>
              <a:t>Was </a:t>
            </a:r>
            <a:r>
              <a:rPr lang="en-US" sz="4000" b="1" dirty="0" err="1" smtClean="0">
                <a:solidFill>
                  <a:srgbClr val="002060"/>
                </a:solidFill>
              </a:rPr>
              <a:t>kann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er,sie</a:t>
            </a:r>
            <a:r>
              <a:rPr lang="en-US" sz="4000" b="1" dirty="0" smtClean="0">
                <a:solidFill>
                  <a:srgbClr val="002060"/>
                </a:solidFill>
              </a:rPr>
              <a:t>)</a:t>
            </a:r>
            <a:r>
              <a:rPr lang="en-US" sz="4000" b="1" dirty="0" err="1" smtClean="0">
                <a:solidFill>
                  <a:srgbClr val="002060"/>
                </a:solidFill>
              </a:rPr>
              <a:t>machen</a:t>
            </a:r>
            <a:r>
              <a:rPr lang="en-US" sz="4000" b="1" dirty="0" smtClean="0">
                <a:solidFill>
                  <a:srgbClr val="002060"/>
                </a:solidFill>
              </a:rPr>
              <a:t>?</a:t>
            </a:r>
          </a:p>
          <a:p>
            <a:r>
              <a:rPr lang="en-US" sz="4000" b="1" dirty="0" smtClean="0">
                <a:solidFill>
                  <a:srgbClr val="002060"/>
                </a:solidFill>
              </a:rPr>
              <a:t>Was </a:t>
            </a:r>
            <a:r>
              <a:rPr lang="en-US" sz="4000" b="1" dirty="0" err="1" smtClean="0">
                <a:solidFill>
                  <a:srgbClr val="002060"/>
                </a:solidFill>
              </a:rPr>
              <a:t>frisst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mag</a:t>
            </a:r>
            <a:r>
              <a:rPr lang="en-US" sz="4000" b="1" dirty="0" smtClean="0">
                <a:solidFill>
                  <a:srgbClr val="002060"/>
                </a:solidFill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er,sie</a:t>
            </a:r>
            <a:r>
              <a:rPr lang="en-US" sz="4000" b="1" dirty="0" smtClean="0">
                <a:solidFill>
                  <a:srgbClr val="002060"/>
                </a:solidFill>
              </a:rPr>
              <a:t>)?</a:t>
            </a:r>
          </a:p>
          <a:p>
            <a:r>
              <a:rPr lang="en-US" sz="4000" b="1" dirty="0" err="1" smtClean="0">
                <a:solidFill>
                  <a:srgbClr val="002060"/>
                </a:solidFill>
              </a:rPr>
              <a:t>Liebst</a:t>
            </a:r>
            <a:r>
              <a:rPr lang="en-US" sz="4000" b="1" dirty="0" smtClean="0">
                <a:solidFill>
                  <a:srgbClr val="002060"/>
                </a:solidFill>
              </a:rPr>
              <a:t> du </a:t>
            </a:r>
            <a:r>
              <a:rPr lang="en-US" sz="4000" b="1" dirty="0" err="1" smtClean="0">
                <a:solidFill>
                  <a:srgbClr val="002060"/>
                </a:solidFill>
              </a:rPr>
              <a:t>es</a:t>
            </a:r>
            <a:r>
              <a:rPr lang="en-US" sz="4000" b="1" dirty="0" smtClean="0">
                <a:solidFill>
                  <a:srgbClr val="002060"/>
                </a:solidFill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</a:rPr>
              <a:t>ihn</a:t>
            </a:r>
            <a:r>
              <a:rPr lang="en-US" sz="4000" b="1" dirty="0" smtClean="0">
                <a:solidFill>
                  <a:srgbClr val="002060"/>
                </a:solidFill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</a:rPr>
              <a:t>sie</a:t>
            </a:r>
            <a:r>
              <a:rPr lang="en-US" sz="4000" b="1" dirty="0" smtClean="0">
                <a:solidFill>
                  <a:srgbClr val="002060"/>
                </a:solidFill>
              </a:rPr>
              <a:t>)?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Mein </a:t>
            </a:r>
            <a:r>
              <a:rPr lang="en-US" dirty="0" err="1" smtClean="0"/>
              <a:t>Lieblingstier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Mein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Lieblingstier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ist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… 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Es (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er,sie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heißt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…  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ist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…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Jahre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alt.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Wie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sind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diese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Tiere</a:t>
            </a:r>
            <a:r>
              <a:rPr lang="en-US" b="1" dirty="0" smtClean="0">
                <a:solidFill>
                  <a:srgbClr val="C00000"/>
                </a:solidFill>
              </a:rPr>
              <a:t>?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348" y="1214422"/>
          <a:ext cx="8229600" cy="5577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1400204"/>
                <a:gridCol w="4086196"/>
              </a:tblGrid>
              <a:tr h="5143536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Wolf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Fuchs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Hase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das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Pferd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                     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Bär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Igel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Hund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die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Katze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die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Kuh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sz="4400" b="1" dirty="0" err="1" smtClean="0"/>
                        <a:t>ist</a:t>
                      </a:r>
                      <a:endParaRPr lang="en-US" sz="4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rot und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schlau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к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lein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klug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b="1" baseline="0" dirty="0" err="1" smtClean="0">
                          <a:solidFill>
                            <a:srgbClr val="0070C0"/>
                          </a:solidFill>
                        </a:rPr>
                        <a:t>schön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gro</a:t>
                      </a:r>
                      <a:r>
                        <a:rPr lang="el-GR" sz="3600" b="1" dirty="0" smtClean="0">
                          <a:solidFill>
                            <a:srgbClr val="0070C0"/>
                          </a:solidFill>
                        </a:rPr>
                        <a:t>β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und stark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grau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böse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klug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70C0"/>
                          </a:solidFill>
                        </a:rPr>
                        <a:t>schön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0070C0"/>
                          </a:solidFill>
                        </a:rPr>
                        <a:t>graziös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baseline="0" dirty="0" err="1" smtClean="0">
                          <a:solidFill>
                            <a:srgbClr val="0070C0"/>
                          </a:solidFill>
                        </a:rPr>
                        <a:t>weich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sz="3600" b="1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wei</a:t>
                      </a:r>
                      <a:r>
                        <a:rPr lang="el-GR" sz="3600" b="1" dirty="0" smtClean="0">
                          <a:solidFill>
                            <a:srgbClr val="0070C0"/>
                          </a:solidFill>
                        </a:rPr>
                        <a:t>β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oder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grau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schwarz-wei</a:t>
                      </a:r>
                      <a:r>
                        <a:rPr lang="el-GR" sz="3600" b="1" dirty="0" smtClean="0">
                          <a:solidFill>
                            <a:srgbClr val="0070C0"/>
                          </a:solidFill>
                        </a:rPr>
                        <a:t>β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Wer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kann</a:t>
            </a:r>
            <a:r>
              <a:rPr lang="en-US" b="1" dirty="0" smtClean="0">
                <a:solidFill>
                  <a:srgbClr val="C00000"/>
                </a:solidFill>
              </a:rPr>
              <a:t> was </a:t>
            </a:r>
            <a:r>
              <a:rPr lang="en-US" b="1" dirty="0" err="1" smtClean="0">
                <a:solidFill>
                  <a:srgbClr val="C00000"/>
                </a:solidFill>
              </a:rPr>
              <a:t>machen</a:t>
            </a:r>
            <a:r>
              <a:rPr lang="en-US" b="1" dirty="0" smtClean="0">
                <a:solidFill>
                  <a:srgbClr val="C00000"/>
                </a:solidFill>
              </a:rPr>
              <a:t>?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7"/>
          <a:ext cx="8229600" cy="5577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1471642"/>
                <a:gridCol w="4014758"/>
              </a:tblGrid>
              <a:tr h="5500703">
                <a:tc>
                  <a:txBody>
                    <a:bodyPr/>
                    <a:lstStyle/>
                    <a:p>
                      <a:pPr algn="l"/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Wolf</a:t>
                      </a: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Fuchs</a:t>
                      </a: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Hase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das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Pferd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                     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Bär</a:t>
                      </a:r>
                      <a:endParaRPr lang="en-US" sz="360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Igel</a:t>
                      </a:r>
                      <a:endParaRPr lang="en-US" sz="360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Hund</a:t>
                      </a:r>
                      <a:endParaRPr lang="en-US" sz="360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die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Katze</a:t>
                      </a:r>
                      <a:endParaRPr lang="en-US" sz="360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Die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Kuh</a:t>
                      </a:r>
                      <a:endParaRPr lang="en-US" sz="36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ru-RU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pPr algn="ctr"/>
                      <a:endParaRPr lang="en-US" sz="360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pPr algn="ctr"/>
                      <a:endParaRPr lang="en-US" sz="360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440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kann</a:t>
                      </a:r>
                      <a:endParaRPr lang="en-US" sz="440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pPr algn="ctr"/>
                      <a:endParaRPr lang="en-US" sz="360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pPr algn="ctr"/>
                      <a:endParaRPr lang="ru-RU" sz="36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schnell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 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laufen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lange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schlafen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Pilze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Beeren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sammeln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miauen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Mäuse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fangen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Milch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geben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arbeiten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bellen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ru-RU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071570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Wer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b="1" dirty="0" err="1" smtClean="0">
                <a:solidFill>
                  <a:srgbClr val="C00000"/>
                </a:solidFill>
              </a:rPr>
              <a:t>frisst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b="1" dirty="0" err="1" smtClean="0">
                <a:solidFill>
                  <a:srgbClr val="C00000"/>
                </a:solidFill>
              </a:rPr>
              <a:t>oder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mag</a:t>
            </a:r>
            <a:r>
              <a:rPr lang="en-US" b="1" dirty="0" smtClean="0">
                <a:solidFill>
                  <a:srgbClr val="C00000"/>
                </a:solidFill>
              </a:rPr>
              <a:t> was?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501121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3707"/>
                <a:gridCol w="1593991"/>
                <a:gridCol w="4073423"/>
              </a:tblGrid>
              <a:tr h="5286412">
                <a:tc>
                  <a:txBody>
                    <a:bodyPr/>
                    <a:lstStyle/>
                    <a:p>
                      <a:pPr algn="l"/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Wolf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Fuchs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Hase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das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Pferd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                     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Bär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Igel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der</a:t>
                      </a:r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Hund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die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Katze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Die </a:t>
                      </a:r>
                      <a:r>
                        <a:rPr lang="en-US" sz="3600" b="1" dirty="0" err="1" smtClean="0">
                          <a:solidFill>
                            <a:srgbClr val="0070C0"/>
                          </a:solidFill>
                        </a:rPr>
                        <a:t>Kuh</a:t>
                      </a:r>
                      <a:endParaRPr lang="en-US" sz="36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3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36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</a:rPr>
                        <a:t>frisst</a:t>
                      </a:r>
                      <a:endParaRPr lang="en-US" sz="36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</a:rPr>
                        <a:t>mag</a:t>
                      </a:r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Gras und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Hafer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Hasen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dirty="0" err="1" smtClean="0">
                          <a:solidFill>
                            <a:srgbClr val="0070C0"/>
                          </a:solidFill>
                        </a:rPr>
                        <a:t>Mäuse</a:t>
                      </a:r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,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Hasen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Vögel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Gras,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Blätter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Honig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Beeren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Gras</a:t>
                      </a:r>
                      <a:r>
                        <a:rPr lang="ru-RU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Pilze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Beeren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</a:p>
                    <a:p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Fleisch</a:t>
                      </a:r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und </a:t>
                      </a:r>
                      <a:r>
                        <a:rPr lang="en-US" sz="3600" baseline="0" dirty="0" err="1" smtClean="0">
                          <a:solidFill>
                            <a:srgbClr val="0070C0"/>
                          </a:solidFill>
                        </a:rPr>
                        <a:t>Milch</a:t>
                      </a:r>
                      <a:endParaRPr lang="en-US" sz="36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3600" baseline="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endParaRPr lang="ru-RU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2571736" y="1285860"/>
            <a:ext cx="228601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928926" y="1928802"/>
            <a:ext cx="200026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928926" y="2571744"/>
            <a:ext cx="185738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928926" y="1500174"/>
            <a:ext cx="2071702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28860" y="3643314"/>
            <a:ext cx="235745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285984" y="4071942"/>
            <a:ext cx="2428892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928926" y="4714884"/>
            <a:ext cx="1785950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714612" y="5286388"/>
            <a:ext cx="200026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285984" y="5143512"/>
            <a:ext cx="271464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Mein </a:t>
            </a:r>
            <a:r>
              <a:rPr lang="en-US" b="1" dirty="0" err="1" smtClean="0">
                <a:solidFill>
                  <a:srgbClr val="C00000"/>
                </a:solidFill>
              </a:rPr>
              <a:t>Lieblinstier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525963"/>
          </a:xfrm>
        </p:spPr>
        <p:txBody>
          <a:bodyPr/>
          <a:lstStyle/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0C0"/>
                </a:solidFill>
              </a:rPr>
              <a:t>Mein </a:t>
            </a:r>
            <a:r>
              <a:rPr lang="en-US" b="1" dirty="0" err="1" smtClean="0">
                <a:solidFill>
                  <a:srgbClr val="0070C0"/>
                </a:solidFill>
              </a:rPr>
              <a:t>Lieblinstier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ist</a:t>
            </a:r>
            <a:r>
              <a:rPr lang="en-US" b="1" dirty="0" smtClean="0">
                <a:solidFill>
                  <a:srgbClr val="0070C0"/>
                </a:solidFill>
              </a:rPr>
              <a:t> . . .  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0C0"/>
                </a:solidFill>
              </a:rPr>
              <a:t> . . .   </a:t>
            </a:r>
            <a:r>
              <a:rPr lang="en-US" b="1" dirty="0" err="1" smtClean="0">
                <a:solidFill>
                  <a:srgbClr val="0070C0"/>
                </a:solidFill>
              </a:rPr>
              <a:t>hei</a:t>
            </a:r>
            <a:r>
              <a:rPr lang="el-GR" b="1" dirty="0" smtClean="0">
                <a:solidFill>
                  <a:srgbClr val="0070C0"/>
                </a:solidFill>
              </a:rPr>
              <a:t>β</a:t>
            </a:r>
            <a:r>
              <a:rPr lang="en-US" b="1" dirty="0" smtClean="0">
                <a:solidFill>
                  <a:srgbClr val="0070C0"/>
                </a:solidFill>
              </a:rPr>
              <a:t>t . . .  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0C0"/>
                </a:solidFill>
              </a:rPr>
              <a:t> . . .  </a:t>
            </a:r>
            <a:r>
              <a:rPr lang="en-US" b="1" dirty="0" err="1" smtClean="0">
                <a:solidFill>
                  <a:srgbClr val="0070C0"/>
                </a:solidFill>
              </a:rPr>
              <a:t>ist</a:t>
            </a:r>
            <a:r>
              <a:rPr lang="en-US" b="1" dirty="0" smtClean="0">
                <a:solidFill>
                  <a:srgbClr val="0070C0"/>
                </a:solidFill>
              </a:rPr>
              <a:t>   …   </a:t>
            </a:r>
            <a:r>
              <a:rPr lang="en-US" b="1" dirty="0" err="1" smtClean="0">
                <a:solidFill>
                  <a:srgbClr val="0070C0"/>
                </a:solidFill>
              </a:rPr>
              <a:t>Jahre</a:t>
            </a:r>
            <a:r>
              <a:rPr lang="en-US" b="1" dirty="0" smtClean="0">
                <a:solidFill>
                  <a:srgbClr val="0070C0"/>
                </a:solidFill>
              </a:rPr>
              <a:t> alt . 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0C0"/>
                </a:solidFill>
              </a:rPr>
              <a:t>. . .  </a:t>
            </a:r>
            <a:r>
              <a:rPr lang="en-US" b="1" dirty="0" err="1" smtClean="0">
                <a:solidFill>
                  <a:srgbClr val="0070C0"/>
                </a:solidFill>
              </a:rPr>
              <a:t>ist</a:t>
            </a:r>
            <a:r>
              <a:rPr lang="en-US" b="1" dirty="0" smtClean="0">
                <a:solidFill>
                  <a:srgbClr val="0070C0"/>
                </a:solidFill>
              </a:rPr>
              <a:t> ….  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0070C0"/>
                </a:solidFill>
              </a:rPr>
              <a:t>    </a:t>
            </a:r>
            <a:r>
              <a:rPr lang="en-US" b="1" dirty="0" smtClean="0">
                <a:solidFill>
                  <a:srgbClr val="0070C0"/>
                </a:solidFill>
              </a:rPr>
              <a:t>. . .   </a:t>
            </a:r>
            <a:r>
              <a:rPr lang="en-US" b="1" dirty="0" err="1" smtClean="0">
                <a:solidFill>
                  <a:srgbClr val="0070C0"/>
                </a:solidFill>
              </a:rPr>
              <a:t>kann</a:t>
            </a:r>
            <a:r>
              <a:rPr lang="en-US" b="1" dirty="0" smtClean="0">
                <a:solidFill>
                  <a:srgbClr val="0070C0"/>
                </a:solidFill>
              </a:rPr>
              <a:t> gut . . .    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0C0"/>
                </a:solidFill>
              </a:rPr>
              <a:t>    . . .  </a:t>
            </a:r>
            <a:r>
              <a:rPr lang="en-US" b="1" dirty="0" err="1" smtClean="0">
                <a:solidFill>
                  <a:srgbClr val="0070C0"/>
                </a:solidFill>
              </a:rPr>
              <a:t>frisst</a:t>
            </a:r>
            <a:r>
              <a:rPr lang="en-US" b="1" dirty="0" smtClean="0">
                <a:solidFill>
                  <a:srgbClr val="0070C0"/>
                </a:solidFill>
              </a:rPr>
              <a:t>  . . .   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err="1" smtClean="0">
                <a:solidFill>
                  <a:srgbClr val="0070C0"/>
                </a:solidFill>
              </a:rPr>
              <a:t>Ich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liebe</a:t>
            </a:r>
            <a:r>
              <a:rPr lang="en-US" b="1" dirty="0" smtClean="0">
                <a:solidFill>
                  <a:srgbClr val="0070C0"/>
                </a:solidFill>
              </a:rPr>
              <a:t>   </a:t>
            </a:r>
            <a:r>
              <a:rPr lang="en-US" b="1" dirty="0" err="1" smtClean="0">
                <a:solidFill>
                  <a:srgbClr val="0070C0"/>
                </a:solidFill>
              </a:rPr>
              <a:t>meine</a:t>
            </a:r>
            <a:r>
              <a:rPr lang="en-US" b="1" dirty="0" smtClean="0">
                <a:solidFill>
                  <a:srgbClr val="0070C0"/>
                </a:solidFill>
              </a:rPr>
              <a:t> (</a:t>
            </a:r>
            <a:r>
              <a:rPr lang="en-US" b="1" dirty="0" err="1" smtClean="0">
                <a:solidFill>
                  <a:srgbClr val="0070C0"/>
                </a:solidFill>
              </a:rPr>
              <a:t>meinen</a:t>
            </a:r>
            <a:r>
              <a:rPr lang="en-US" b="1" dirty="0" smtClean="0">
                <a:solidFill>
                  <a:srgbClr val="0070C0"/>
                </a:solidFill>
              </a:rPr>
              <a:t> , </a:t>
            </a:r>
            <a:r>
              <a:rPr lang="en-US" b="1" dirty="0" err="1" smtClean="0">
                <a:solidFill>
                  <a:srgbClr val="0070C0"/>
                </a:solidFill>
              </a:rPr>
              <a:t>mein</a:t>
            </a:r>
            <a:r>
              <a:rPr lang="en-US" b="1" dirty="0" smtClean="0">
                <a:solidFill>
                  <a:srgbClr val="0070C0"/>
                </a:solidFill>
              </a:rPr>
              <a:t>). . .   .</a:t>
            </a:r>
          </a:p>
          <a:p>
            <a:pPr>
              <a:buNone/>
            </a:pP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362</TotalTime>
  <Words>404</Words>
  <Application>Microsoft Office PowerPoint</Application>
  <PresentationFormat>Экран (4:3)</PresentationFormat>
  <Paragraphs>122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Слайд 1</vt:lpstr>
      <vt:lpstr>Mein Lieblingstier</vt:lpstr>
      <vt:lpstr>Слайд 3</vt:lpstr>
      <vt:lpstr>Mein Lieblingstier</vt:lpstr>
      <vt:lpstr>Mein Lieblingstier </vt:lpstr>
      <vt:lpstr>Wie sind diese Tiere?</vt:lpstr>
      <vt:lpstr>Wer kann was machen?</vt:lpstr>
      <vt:lpstr>Wer  frisst  oder mag was?</vt:lpstr>
      <vt:lpstr>Mein Lieblinstier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 Lieblingstier</dc:title>
  <dc:creator>Симанова</dc:creator>
  <cp:lastModifiedBy>User</cp:lastModifiedBy>
  <cp:revision>85</cp:revision>
  <dcterms:created xsi:type="dcterms:W3CDTF">2011-09-27T13:44:15Z</dcterms:created>
  <dcterms:modified xsi:type="dcterms:W3CDTF">2020-06-06T17:01:13Z</dcterms:modified>
</cp:coreProperties>
</file>